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301" r:id="rId6"/>
    <p:sldId id="300" r:id="rId7"/>
    <p:sldId id="299" r:id="rId8"/>
    <p:sldId id="304" r:id="rId9"/>
    <p:sldId id="308" r:id="rId10"/>
    <p:sldId id="306" r:id="rId11"/>
    <p:sldId id="309" r:id="rId12"/>
    <p:sldId id="302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33"/>
    <a:srgbClr val="999999"/>
    <a:srgbClr val="D1478F"/>
    <a:srgbClr val="D65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2892-7CF9-4FE8-99E5-8F776079089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2894-61D3-4D3E-A369-EF7173D7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3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6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5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3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3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9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70C2-86CA-4286-BC8C-D13EAD856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614" y="446606"/>
            <a:ext cx="3759036" cy="113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 решить проблему со сном  у ребенка с аутизмом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9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365126"/>
            <a:ext cx="10405533" cy="409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733" y="889000"/>
            <a:ext cx="10651067" cy="5287963"/>
          </a:xfrm>
        </p:spPr>
        <p:txBody>
          <a:bodyPr/>
          <a:lstStyle/>
          <a:p>
            <a:pPr algn="just"/>
            <a:r>
              <a:rPr lang="ru-RU" dirty="0" smtClean="0"/>
              <a:t>При кратковременном ночном сне, важно правильно выстроить режим дня ребенка, исключить дневные «</a:t>
            </a:r>
            <a:r>
              <a:rPr lang="ru-RU" dirty="0" err="1" smtClean="0"/>
              <a:t>досыпы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Выберите точное время, когда ребенок ложиться спать. Это время должно оставаться постоянным 7 дней в неделю и удобным для </a:t>
            </a:r>
            <a:r>
              <a:rPr lang="ru-RU" dirty="0" smtClean="0"/>
              <a:t>семьи. </a:t>
            </a:r>
          </a:p>
          <a:p>
            <a:pPr algn="just"/>
            <a:r>
              <a:rPr lang="ru-RU" dirty="0" smtClean="0"/>
              <a:t>Будите ребенка </a:t>
            </a:r>
            <a:r>
              <a:rPr lang="ru-RU" dirty="0"/>
              <a:t>в одно и то же время утром, не позволяя ему «досыпать», если он уснул накануне вечером позже обычного. Чем стабильнее будет режим подъема по утрам, тем лучше будет сон.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7" y="4471457"/>
            <a:ext cx="2070629" cy="18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Для формирования навыка самостоятельного засыпания, необходима предварительная четкая работа по налаживанию режима засыпания, гигиены сна.</a:t>
            </a:r>
          </a:p>
          <a:p>
            <a:pPr algn="just"/>
            <a:r>
              <a:rPr lang="ru-RU" dirty="0"/>
              <a:t>При работе над проблемой сна важно учитывать возраст ребенка, внутрисемейные отношения и режим дня ребенка. </a:t>
            </a:r>
          </a:p>
          <a:p>
            <a:pPr algn="just"/>
            <a:r>
              <a:rPr lang="ru-RU" dirty="0"/>
              <a:t>Понимать, что это важный и долговременный этап для всех членов семьи, и необходимо последовательно выполнять все прописанные стратегии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Таким образом, сон — это один из ключевых видов поведения, работа с которым оказывает огромное благотворное влияние на поведение ребенка в течение дня, его функционирование и благополучие, а также на психическое здоровье и благополучие его </a:t>
            </a:r>
            <a:r>
              <a:rPr lang="ru-RU" dirty="0" smtClean="0"/>
              <a:t>родителей.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64" y="3547533"/>
            <a:ext cx="370027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1177" y="2132291"/>
            <a:ext cx="3759036" cy="11363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4689" y="3438486"/>
            <a:ext cx="53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ФОНД СОЦИАЛЬНЫХ ИЗМЕНЕНИЙ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9431" y="494575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+mj-lt"/>
              </a:rPr>
              <a:t>г.Нур</a:t>
            </a:r>
            <a:r>
              <a:rPr lang="ru-RU" sz="2000" dirty="0">
                <a:latin typeface="+mj-lt"/>
              </a:rPr>
              <a:t>-Султан, </a:t>
            </a:r>
            <a:r>
              <a:rPr lang="ru-RU" sz="2000" dirty="0" err="1">
                <a:latin typeface="+mj-lt"/>
              </a:rPr>
              <a:t>ул.Д.Кунаева</a:t>
            </a:r>
            <a:r>
              <a:rPr lang="ru-RU" sz="2000" dirty="0">
                <a:latin typeface="+mj-lt"/>
              </a:rPr>
              <a:t> 12/1, офис 411.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Корпоративный фонд «</a:t>
            </a:r>
            <a:r>
              <a:rPr lang="ru-RU" sz="2000" dirty="0" err="1">
                <a:latin typeface="+mj-lt"/>
              </a:rPr>
              <a:t>Болашақ</a:t>
            </a:r>
            <a:r>
              <a:rPr lang="ru-RU" sz="2000" dirty="0">
                <a:latin typeface="+mj-lt"/>
              </a:rPr>
              <a:t>».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Тел: +7 (7172) 500-618</a:t>
            </a:r>
            <a:br>
              <a:rPr lang="ru-RU" sz="2000" dirty="0">
                <a:latin typeface="+mj-lt"/>
              </a:rPr>
            </a:br>
            <a:r>
              <a:rPr lang="en-US" sz="2000" dirty="0">
                <a:latin typeface="+mj-lt"/>
              </a:rPr>
              <a:t>bolashakcharity.kz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5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Исследования  проблемы сна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Проблемы, связанные со сном, являются одними из наиболее распространенных у детей с </a:t>
            </a:r>
            <a:r>
              <a:rPr lang="ru-RU" dirty="0" smtClean="0"/>
              <a:t>аутизмом  </a:t>
            </a:r>
            <a:r>
              <a:rPr lang="ru-RU" dirty="0"/>
              <a:t>и другими нарушениями развития.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Как показывают исследования ,более </a:t>
            </a:r>
            <a:r>
              <a:rPr lang="ru-RU" dirty="0"/>
              <a:t>80% детей </a:t>
            </a:r>
            <a:r>
              <a:rPr lang="ru-RU" dirty="0" smtClean="0"/>
              <a:t> имеют данную проблему</a:t>
            </a:r>
            <a:r>
              <a:rPr lang="ru-RU" dirty="0"/>
              <a:t>. Было обнаружено, что чем серьезнее проблемы со сном в раннем детстве, тем хуже ребенок может регулировать свое поведение. Интересно, что у детей, которым требовалось много времени, чтобы заснуть в возрасте от 2 до 4 лет, через четыре года демонстрировали лишь легкие трудности с регуляцией поведения. Однако у детей, которые засыпали с трудом в возрасте 6 или 7 лет, через год имели серьезные трудности с регуляцией поведения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067" y="365126"/>
            <a:ext cx="10100732" cy="1513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867" y="711201"/>
            <a:ext cx="10684934" cy="5474230"/>
          </a:xfrm>
        </p:spPr>
        <p:txBody>
          <a:bodyPr/>
          <a:lstStyle/>
          <a:p>
            <a:pPr algn="just"/>
            <a:r>
              <a:rPr lang="ru-RU" sz="2600" dirty="0"/>
              <a:t>И если принять полученные в ходе исследования результаты, почти все они могут испытывать поведенческие проблемы, которые скажутся на успешности социализации.</a:t>
            </a:r>
          </a:p>
          <a:p>
            <a:pPr marL="0" indent="0" algn="just">
              <a:buNone/>
            </a:pPr>
            <a:r>
              <a:rPr lang="ru-RU" sz="2600" dirty="0" smtClean="0"/>
              <a:t>  Получается</a:t>
            </a:r>
            <a:r>
              <a:rPr lang="ru-RU" sz="2600" dirty="0"/>
              <a:t>, что помимо всем известных фактов о влиянии качества сна на общее состояние здоровья, есть еще один, очень важный, аспект: то, насколько хорошо ребенок спит, определяет то, насколько хорошо он сможет регулировать свое поведение по мере взросления.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3437469"/>
            <a:ext cx="3987799" cy="32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Ключевые компоненты </a:t>
            </a:r>
            <a:r>
              <a:rPr lang="ru-RU" sz="3600" b="1" i="1" dirty="0"/>
              <a:t>успешной работы над коррекцией проблем со сном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Понимание </a:t>
            </a:r>
            <a:r>
              <a:rPr lang="ru-RU" dirty="0"/>
              <a:t>процесса </a:t>
            </a:r>
            <a:r>
              <a:rPr lang="ru-RU" dirty="0" smtClean="0"/>
              <a:t>сна.</a:t>
            </a:r>
          </a:p>
          <a:p>
            <a:r>
              <a:rPr lang="ru-RU" dirty="0" smtClean="0"/>
              <a:t>Тщательная </a:t>
            </a:r>
            <a:r>
              <a:rPr lang="ru-RU" dirty="0"/>
              <a:t>оценка проблемы и диагностика факторов, мешающих засыпанию</a:t>
            </a:r>
          </a:p>
          <a:p>
            <a:r>
              <a:rPr lang="ru-RU" dirty="0"/>
              <a:t>Последовательное применение основных и дополнительных </a:t>
            </a:r>
            <a:r>
              <a:rPr lang="ru-RU" dirty="0" smtClean="0"/>
              <a:t>стратегий по коррекции проблем со сном.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Основные проблемы со сном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Долгое  время засыпания.</a:t>
            </a:r>
          </a:p>
          <a:p>
            <a:pPr algn="just"/>
            <a:r>
              <a:rPr lang="ru-RU" dirty="0" smtClean="0"/>
              <a:t>Частые ночные пробуждения.</a:t>
            </a:r>
          </a:p>
          <a:p>
            <a:pPr algn="just"/>
            <a:r>
              <a:rPr lang="ru-RU" dirty="0" smtClean="0"/>
              <a:t>Кратковременный ночной сон.</a:t>
            </a:r>
          </a:p>
          <a:p>
            <a:pPr algn="just"/>
            <a:r>
              <a:rPr lang="ru-RU" dirty="0" smtClean="0"/>
              <a:t>Самостоятельное засыпание.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220980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Этапы работы над проблемой со сном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Существуют биологические причины, которые способствуют нарушению циклов сна, а также некоторые факторы в среде могут усугублять данные проблемы. </a:t>
            </a:r>
            <a:r>
              <a:rPr lang="ru-RU" dirty="0" smtClean="0"/>
              <a:t>Перед началом работы важно исключить данные причины и посетить врача.</a:t>
            </a:r>
          </a:p>
          <a:p>
            <a:pPr algn="just"/>
            <a:r>
              <a:rPr lang="ru-RU" dirty="0" smtClean="0"/>
              <a:t>При налаживании процессов засыпания важно уделить особое внимание гигиене сна.</a:t>
            </a:r>
          </a:p>
          <a:p>
            <a:pPr algn="just"/>
            <a:r>
              <a:rPr lang="ru-RU" dirty="0" smtClean="0"/>
              <a:t>Формирование нормальных процессов засыпания начинается со сбора данных о текущем состоянии сна. Для этого необходимо заполнить дневник сна, в котором указать все необходимые параметры для анализа, объективной оценки и построения плана коррекции.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 заполнения дневника сна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36602"/>
              </p:ext>
            </p:extLst>
          </p:nvPr>
        </p:nvGraphicFramePr>
        <p:xfrm>
          <a:off x="4842932" y="1907350"/>
          <a:ext cx="6578601" cy="448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3" imgW="5934816" imgH="4252450" progId="Word.Document.12">
                  <p:embed/>
                </p:oleObj>
              </mc:Choice>
              <mc:Fallback>
                <p:oleObj name="Документ" r:id="rId3" imgW="5934816" imgH="4252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2932" y="1907350"/>
                        <a:ext cx="6578601" cy="4489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1974444"/>
            <a:ext cx="3234266" cy="37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Поведенческая терапия для улучшения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Правильный сбор и анализ данных, позволяет выстраивать четкий план действий для каждого индивидуального случая в зависимости от проблемы со сном.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При проблемах с  длительным засыпанием важно провести учет точного времени отхода ко сну ,и постепенно сдвигать временной промежуток ближе к часу фактического </a:t>
            </a:r>
            <a:r>
              <a:rPr lang="ru-RU" dirty="0"/>
              <a:t>засыпания. Установите регулярное расписание сна и деятельности перед </a:t>
            </a:r>
            <a:r>
              <a:rPr lang="ru-RU" dirty="0" smtClean="0"/>
              <a:t>сном. Стабильный </a:t>
            </a:r>
            <a:r>
              <a:rPr lang="ru-RU" dirty="0"/>
              <a:t>рутинный распорядок вечера непосредственно перед сном успокоит </a:t>
            </a:r>
            <a:r>
              <a:rPr lang="ru-RU" dirty="0" smtClean="0"/>
              <a:t>ребенка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Деятельность ребенка перед сном должна проходить в его тихой спальне, занимать не более 60 минут (обычно – от 15 до 30 минут) и успокаивать ребенка, а не стимулировать. </a:t>
            </a:r>
            <a:r>
              <a:rPr lang="ru-RU" dirty="0" smtClean="0"/>
              <a:t>Наглядное </a:t>
            </a:r>
            <a:r>
              <a:rPr lang="ru-RU" dirty="0"/>
              <a:t>расписание в виде картинок с изображением порядка действий каждый вечер перед сном может помочь как ребенку, так и взрослому соблюдать точный и постоянный порядок действий ежедневно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365126"/>
            <a:ext cx="10261600" cy="591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1" y="1041401"/>
            <a:ext cx="10642600" cy="5144030"/>
          </a:xfrm>
        </p:spPr>
        <p:txBody>
          <a:bodyPr/>
          <a:lstStyle/>
          <a:p>
            <a:pPr algn="just"/>
            <a:r>
              <a:rPr lang="ru-RU" dirty="0"/>
              <a:t>При частых ночных пробуждениях  необходимо отследить функцию данного поведения, исключив при этом биологические причины, и отследив фазы сна:</a:t>
            </a:r>
          </a:p>
          <a:p>
            <a:pPr algn="just"/>
            <a:r>
              <a:rPr lang="ru-RU" dirty="0"/>
              <a:t>Что ребенок получает ,когда встает ночью</a:t>
            </a:r>
            <a:r>
              <a:rPr lang="ru-RU" dirty="0" smtClean="0"/>
              <a:t>?</a:t>
            </a:r>
          </a:p>
          <a:p>
            <a:pPr algn="just"/>
            <a:r>
              <a:rPr lang="ru-RU" dirty="0"/>
              <a:t>Обеспечьте комфортные условия сна.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3613416"/>
            <a:ext cx="2722562" cy="2722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57" y="3641859"/>
            <a:ext cx="2665676" cy="26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689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David</vt:lpstr>
      <vt:lpstr>Tahoma</vt:lpstr>
      <vt:lpstr>Тема Office</vt:lpstr>
      <vt:lpstr>Документ</vt:lpstr>
      <vt:lpstr>Как решить проблему со сном  у ребенка с аутизмом</vt:lpstr>
      <vt:lpstr>Исследования  проблемы сна </vt:lpstr>
      <vt:lpstr>Презентация PowerPoint</vt:lpstr>
      <vt:lpstr>Ключевые компоненты успешной работы над коррекцией проблем со сном</vt:lpstr>
      <vt:lpstr>Основные проблемы со сном </vt:lpstr>
      <vt:lpstr>Этапы работы над проблемой со сном</vt:lpstr>
      <vt:lpstr>Пример заполнения дневника сна</vt:lpstr>
      <vt:lpstr>Поведенческая терапия для улучшения 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Искандирова Жазира</dc:creator>
  <cp:lastModifiedBy>Екатерина Таженова</cp:lastModifiedBy>
  <cp:revision>164</cp:revision>
  <dcterms:created xsi:type="dcterms:W3CDTF">2020-05-27T04:41:09Z</dcterms:created>
  <dcterms:modified xsi:type="dcterms:W3CDTF">2024-03-26T08:30:35Z</dcterms:modified>
</cp:coreProperties>
</file>