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5" r:id="rId3"/>
    <p:sldId id="296" r:id="rId4"/>
    <p:sldId id="297" r:id="rId5"/>
    <p:sldId id="298" r:id="rId6"/>
    <p:sldId id="308" r:id="rId7"/>
    <p:sldId id="309" r:id="rId8"/>
    <p:sldId id="299" r:id="rId9"/>
    <p:sldId id="301" r:id="rId10"/>
    <p:sldId id="310" r:id="rId11"/>
    <p:sldId id="303" r:id="rId12"/>
    <p:sldId id="305" r:id="rId13"/>
    <p:sldId id="311" r:id="rId14"/>
    <p:sldId id="307" r:id="rId15"/>
    <p:sldId id="28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660033"/>
    <a:srgbClr val="999999"/>
    <a:srgbClr val="D65A75"/>
    <a:srgbClr val="D14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3238" autoAdjust="0"/>
  </p:normalViewPr>
  <p:slideViewPr>
    <p:cSldViewPr snapToGrid="0">
      <p:cViewPr>
        <p:scale>
          <a:sx n="72" d="100"/>
          <a:sy n="72" d="100"/>
        </p:scale>
        <p:origin x="-46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D2892-7CF9-4FE8-99E5-8F7760790895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A2894-61D3-4D3E-A369-EF7173D7B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9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3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6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9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5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83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3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40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89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5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3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47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C70C2-86CA-4286-BC8C-D13EAD856EF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06C71-D574-4750-8B17-E68F28DE2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1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614" y="446606"/>
            <a:ext cx="3759036" cy="11363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994044" y="2528041"/>
            <a:ext cx="10242386" cy="13991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важнейших навыков общения</a:t>
            </a:r>
            <a:endParaRPr lang="ru-RU" sz="40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529286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Реакция на функциональные инструкции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9235" y="1953705"/>
            <a:ext cx="6586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ыполнять инструкции важно из-за потенциальных рисков, связанных с неспособностью понять сообщение. 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19"/>
          <a:stretch/>
        </p:blipFill>
        <p:spPr bwMode="auto">
          <a:xfrm>
            <a:off x="887895" y="1953705"/>
            <a:ext cx="3220279" cy="421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r="72266" b="50000"/>
          <a:stretch/>
        </p:blipFill>
        <p:spPr bwMode="auto">
          <a:xfrm>
            <a:off x="6387548" y="3912856"/>
            <a:ext cx="1456675" cy="131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0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741321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Реакция на сообщение о смене деятельности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7287" y="1953705"/>
            <a:ext cx="6382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у любого человека неожиданно отбирают, то что ему нравится, негативная реакция неизбежна.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97287" y="3409538"/>
            <a:ext cx="6268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течение дня мы переключаем детей от одного вида деятельности на другой, и нужно найти эффективный способ, который сообщит ребенку о необходимости смены деятельности.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88" y="5348529"/>
            <a:ext cx="2865803" cy="9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8" y="1909692"/>
            <a:ext cx="3776455" cy="420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7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529286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Следование расписанию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12975" y="1953705"/>
            <a:ext cx="6485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Большинство взрослых отслеживают все  важные дела с помощью какой-либо системы календарных записей.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12975" y="3471079"/>
            <a:ext cx="6639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тоже хотят знать, что от них ожидают и когда произойдут определенные события.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9" r="27082"/>
          <a:stretch/>
        </p:blipFill>
        <p:spPr bwMode="auto">
          <a:xfrm>
            <a:off x="1238247" y="1949948"/>
            <a:ext cx="2305879" cy="420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44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529286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Контрольный список навыков общения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18993" y="2605714"/>
            <a:ext cx="6485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 началом обучения, необходимо провести оценку имеющихся у ребенка навыков целенаправленного общения, а затем разработать план обучения.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29" y="2762136"/>
            <a:ext cx="3448671" cy="258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9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60585" y="1424353"/>
            <a:ext cx="10363200" cy="4572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</a:t>
            </a:r>
            <a:r>
              <a:rPr lang="en-US" dirty="0" smtClean="0"/>
              <a:t>ms.aldenova@mail.ru</a:t>
            </a:r>
            <a:endParaRPr lang="ru-RU" dirty="0"/>
          </a:p>
        </p:txBody>
      </p:sp>
      <p:pic>
        <p:nvPicPr>
          <p:cNvPr id="1026" name="Picture 2" descr="D:\Downloads\qrchimpX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15" y="225083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09517" y="568515"/>
            <a:ext cx="506100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</a:t>
            </a:r>
            <a:r>
              <a:rPr lang="en-US" sz="3200" b="1" dirty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связи </a:t>
            </a:r>
          </a:p>
        </p:txBody>
      </p:sp>
    </p:spTree>
    <p:extLst>
      <p:ext uri="{BB962C8B-B14F-4D97-AF65-F5344CB8AC3E}">
        <p14:creationId xmlns:p14="http://schemas.microsoft.com/office/powerpoint/2010/main" val="37520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1177" y="2132291"/>
            <a:ext cx="3759036" cy="11363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84689" y="3438486"/>
            <a:ext cx="5372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Tahoma" panose="020B0604030504040204" pitchFamily="34" charset="0"/>
                <a:cs typeface="David" panose="020E0502060401010101" pitchFamily="34" charset="-79"/>
              </a:rPr>
              <a:t>ФОНД СОЦИАЛЬНЫХ ИЗМЕНЕНИЙ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9431" y="494575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latin typeface="+mj-lt"/>
              </a:rPr>
              <a:t>г.Нур</a:t>
            </a:r>
            <a:r>
              <a:rPr lang="ru-RU" sz="2000" dirty="0">
                <a:latin typeface="+mj-lt"/>
              </a:rPr>
              <a:t>-Султан, </a:t>
            </a:r>
            <a:r>
              <a:rPr lang="ru-RU" sz="2000" dirty="0" err="1">
                <a:latin typeface="+mj-lt"/>
              </a:rPr>
              <a:t>ул.Д.Кунаева</a:t>
            </a:r>
            <a:r>
              <a:rPr lang="ru-RU" sz="2000" dirty="0">
                <a:latin typeface="+mj-lt"/>
              </a:rPr>
              <a:t> 12/1, офис 411.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Корпоративный фонд «</a:t>
            </a:r>
            <a:r>
              <a:rPr lang="ru-RU" sz="2000" dirty="0" err="1">
                <a:latin typeface="+mj-lt"/>
              </a:rPr>
              <a:t>Болашақ</a:t>
            </a:r>
            <a:r>
              <a:rPr lang="ru-RU" sz="2000" dirty="0">
                <a:latin typeface="+mj-lt"/>
              </a:rPr>
              <a:t>».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Тел: +7 (7172) 500-618</a:t>
            </a:r>
            <a:br>
              <a:rPr lang="ru-RU" sz="2000" dirty="0">
                <a:latin typeface="+mj-lt"/>
              </a:rPr>
            </a:br>
            <a:r>
              <a:rPr lang="en-US" sz="2000" dirty="0">
                <a:latin typeface="+mj-lt"/>
              </a:rPr>
              <a:t>bolashakcharity.kz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95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овина рамки 8"/>
          <p:cNvSpPr/>
          <p:nvPr/>
        </p:nvSpPr>
        <p:spPr>
          <a:xfrm rot="10800000">
            <a:off x="832895" y="3570895"/>
            <a:ext cx="2593854" cy="2201073"/>
          </a:xfrm>
          <a:prstGeom prst="halfFrame">
            <a:avLst>
              <a:gd name="adj1" fmla="val 2590"/>
              <a:gd name="adj2" fmla="val 1966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оловина рамки 17"/>
          <p:cNvSpPr/>
          <p:nvPr/>
        </p:nvSpPr>
        <p:spPr>
          <a:xfrm>
            <a:off x="315614" y="181131"/>
            <a:ext cx="2812515" cy="2201073"/>
          </a:xfrm>
          <a:prstGeom prst="halfFrame">
            <a:avLst>
              <a:gd name="adj1" fmla="val 2590"/>
              <a:gd name="adj2" fmla="val 1966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1" y="453681"/>
            <a:ext cx="2765282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724400" y="1695146"/>
            <a:ext cx="7163317" cy="37514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ru-RU" sz="2400" dirty="0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Педагог-психолог, </a:t>
            </a:r>
            <a:br>
              <a:rPr lang="ru-RU" sz="2400" dirty="0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сертифицированный поведенческий аналитик и супервизор (</a:t>
            </a:r>
            <a:r>
              <a:rPr lang="en-US" sz="2400" dirty="0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Certified Behavior Analyst and Supervisor - CBA-S)</a:t>
            </a:r>
            <a:endParaRPr lang="ru-RU" sz="2400" dirty="0" smtClean="0">
              <a:solidFill>
                <a:srgbClr val="66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90204" pitchFamily="34" charset="0"/>
              <a:buNone/>
            </a:pPr>
            <a:endParaRPr lang="ru-RU" sz="2400" dirty="0" smtClean="0">
              <a:solidFill>
                <a:srgbClr val="66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90204" pitchFamily="34" charset="0"/>
              <a:buNone/>
            </a:pPr>
            <a:r>
              <a:rPr lang="ru-RU" sz="2400" dirty="0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Преподаватель сертификационной программы профессиональной подготовки поведенческих аналитиков. Проект: «Аутизм: коррекционная работа на основе АВА»</a:t>
            </a:r>
          </a:p>
          <a:p>
            <a:pPr marL="0" indent="0">
              <a:buFont typeface="Arial" panose="020B0604020202090204" pitchFamily="34" charset="0"/>
              <a:buNone/>
            </a:pPr>
            <a:endParaRPr lang="ru-RU" sz="2400" dirty="0" smtClean="0">
              <a:solidFill>
                <a:srgbClr val="66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90204" pitchFamily="34" charset="0"/>
              <a:buNone/>
            </a:pPr>
            <a:endParaRPr lang="ru-RU" sz="2400" dirty="0" smtClean="0">
              <a:solidFill>
                <a:srgbClr val="66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90204" pitchFamily="34" charset="0"/>
              <a:buNone/>
            </a:pPr>
            <a:r>
              <a:rPr lang="ru-RU" sz="2400" dirty="0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dirty="0">
              <a:solidFill>
                <a:srgbClr val="66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15614" y="5911261"/>
            <a:ext cx="3560350" cy="5732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1" dirty="0" err="1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Кумусай</a:t>
            </a:r>
            <a:r>
              <a:rPr lang="ru-RU" sz="2400" b="1" dirty="0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rgbClr val="66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Альденова</a:t>
            </a:r>
            <a:endParaRPr lang="ru-RU" sz="2400" b="1" dirty="0">
              <a:solidFill>
                <a:srgbClr val="66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Важнейшие навыки общения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28599" y="1391478"/>
            <a:ext cx="5946913" cy="41599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70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Просить предмет </a:t>
            </a:r>
            <a:r>
              <a:rPr lang="ru-RU" sz="3200" dirty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или </a:t>
            </a: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действие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Просить </a:t>
            </a:r>
            <a:r>
              <a:rPr lang="ru-RU" sz="3200" dirty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</a:t>
            </a: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помощи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Отказываться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Соглашаться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Просить перерыв</a:t>
            </a:r>
            <a:endParaRPr lang="ru-RU" sz="3200" dirty="0">
              <a:solidFill>
                <a:srgbClr val="66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3200" dirty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</a:t>
            </a: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Выполнять инструкции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Переключение с одного занятия на другое</a:t>
            </a:r>
            <a:endParaRPr lang="ru-RU" sz="3200" dirty="0">
              <a:solidFill>
                <a:srgbClr val="6600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3200" dirty="0" smtClean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Следовать </a:t>
            </a:r>
            <a:r>
              <a:rPr lang="ru-RU" sz="3200" dirty="0">
                <a:solidFill>
                  <a:srgbClr val="6600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расписанию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6440557" y="2958591"/>
            <a:ext cx="1298713" cy="671127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70" y="3294155"/>
            <a:ext cx="1630100" cy="1525412"/>
          </a:xfrm>
          <a:prstGeom prst="ellipse">
            <a:avLst/>
          </a:prstGeom>
          <a:ln w="3175" cap="rnd">
            <a:solidFill>
              <a:srgbClr val="9999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622" y="2338939"/>
            <a:ext cx="1854589" cy="1794855"/>
          </a:xfrm>
          <a:prstGeom prst="ellipse">
            <a:avLst/>
          </a:prstGeom>
          <a:ln w="3175" cap="rnd">
            <a:solidFill>
              <a:srgbClr val="9999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86" y="1657732"/>
            <a:ext cx="1578636" cy="1578636"/>
          </a:xfrm>
          <a:prstGeom prst="ellipse">
            <a:avLst/>
          </a:prstGeom>
          <a:ln w="3175" cap="rnd">
            <a:solidFill>
              <a:srgbClr val="9999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6771861" y="1391478"/>
            <a:ext cx="4320000" cy="360000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758609" y="1327638"/>
            <a:ext cx="4320000" cy="360000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7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529286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Просьба предмета или действия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1" y="2118340"/>
            <a:ext cx="2884599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57600" y="2118340"/>
            <a:ext cx="7354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Просьба о желаемом предмете – самый основной навык, который должны освоить все дети.</a:t>
            </a:r>
            <a:endParaRPr lang="ru-RU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7" t="33065" r="23565" b="30456"/>
          <a:stretch/>
        </p:blipFill>
        <p:spPr bwMode="auto">
          <a:xfrm>
            <a:off x="4696437" y="4056861"/>
            <a:ext cx="3776870" cy="140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7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529286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Просьба о помощи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" y="1949948"/>
            <a:ext cx="2742207" cy="420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82684" y="2166316"/>
            <a:ext cx="6997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Каждый человек когда-нибудь сталкивался с ситуацией,  когда решение его проблемы может исходить только от кого-то другого.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11" y="3829312"/>
            <a:ext cx="2162313" cy="21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9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529286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Отказ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39479" y="1993461"/>
            <a:ext cx="6520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Способность отказываться от предложений других людей позволяет нам донести до собеседника, чего конкретно нам хочется.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8" t="26596" r="8316" b="32221"/>
          <a:stretch/>
        </p:blipFill>
        <p:spPr bwMode="auto">
          <a:xfrm>
            <a:off x="5883963" y="4175374"/>
            <a:ext cx="2146853" cy="196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6" y="1963487"/>
            <a:ext cx="3176779" cy="418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6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529286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Согласие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96437" y="1993461"/>
            <a:ext cx="6382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Уметь соглашаться с тем, что ты действительно хочешь, очень важный навык для того, чтобы быть понятым.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25955" r="53778" b="30894"/>
          <a:stretch/>
        </p:blipFill>
        <p:spPr bwMode="auto">
          <a:xfrm>
            <a:off x="6101189" y="3644348"/>
            <a:ext cx="2239617" cy="205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1" y="1949947"/>
            <a:ext cx="3204000" cy="425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07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1" y="-2529286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Просьба о перерыве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90419" y="1816638"/>
            <a:ext cx="64751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к нам, к взрослым,  предъявляют слишком высокие требования, или на нас наваливается усталость – мы просим о перерыве.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90418" y="3572656"/>
            <a:ext cx="6475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тоже должны получать перерывы, и мы должны научить их просить </a:t>
            </a:r>
            <a:r>
              <a:rPr lang="ru-RU" sz="2400" dirty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перерыве.</a:t>
            </a:r>
            <a:endParaRPr lang="ru-RU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9" y="2855661"/>
            <a:ext cx="3600000" cy="24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06" y="4398912"/>
            <a:ext cx="19716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8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35724" r="74642" b="44618"/>
          <a:stretch/>
        </p:blipFill>
        <p:spPr>
          <a:xfrm>
            <a:off x="9274628" y="4056861"/>
            <a:ext cx="2917371" cy="2801139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5464412" y="-2700418"/>
            <a:ext cx="1489257" cy="9941584"/>
          </a:xfrm>
          <a:prstGeom prst="halfFrame">
            <a:avLst>
              <a:gd name="adj1" fmla="val 810"/>
              <a:gd name="adj2" fmla="val 771"/>
            </a:avLst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2471012" y="13560"/>
            <a:ext cx="4450851" cy="8323629"/>
          </a:xfrm>
          <a:prstGeom prst="halfFrame">
            <a:avLst>
              <a:gd name="adj1" fmla="val 382"/>
              <a:gd name="adj2" fmla="val 427"/>
            </a:avLst>
          </a:prstGeom>
          <a:solidFill>
            <a:srgbClr val="660033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148DC09-1C71-EB31-9274-405751AB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3200" b="1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Навык «Ждать»</a:t>
            </a:r>
            <a:endParaRPr lang="ru-RU" sz="3200" b="1" dirty="0">
              <a:solidFill>
                <a:srgbClr val="99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9323" y="1854875"/>
            <a:ext cx="6069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Даже взрослым часто не хватает терпения.</a:t>
            </a:r>
            <a:endParaRPr lang="ru-RU" sz="2400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70" y="4175374"/>
            <a:ext cx="1659816" cy="165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09324" y="2680561"/>
            <a:ext cx="6069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Ребенок должен понять, что ему не отказывают в доступе к желаемому предмету, и он его получит, но позже.</a:t>
            </a:r>
            <a:endParaRPr lang="ru-RU" sz="24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8" y="1953705"/>
            <a:ext cx="405019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7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</TotalTime>
  <Words>322</Words>
  <Application>Microsoft Office PowerPoint</Application>
  <PresentationFormat>Произвольный</PresentationFormat>
  <Paragraphs>46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9 важнейших навыков общения</vt:lpstr>
      <vt:lpstr>Презентация PowerPoint</vt:lpstr>
      <vt:lpstr>Важнейшие навыки общения</vt:lpstr>
      <vt:lpstr>Просьба предмета или действия</vt:lpstr>
      <vt:lpstr>Просьба о помощи</vt:lpstr>
      <vt:lpstr>Отказ</vt:lpstr>
      <vt:lpstr>Согласие</vt:lpstr>
      <vt:lpstr>Просьба о перерыве</vt:lpstr>
      <vt:lpstr>Навык «Ждать»</vt:lpstr>
      <vt:lpstr>Реакция на функциональные инструкции</vt:lpstr>
      <vt:lpstr>Реакция на сообщение о смене деятельности</vt:lpstr>
      <vt:lpstr>Следование расписанию</vt:lpstr>
      <vt:lpstr>Контрольный список навыков общения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Искандирова Жазира</dc:creator>
  <cp:lastModifiedBy>Admin</cp:lastModifiedBy>
  <cp:revision>185</cp:revision>
  <dcterms:created xsi:type="dcterms:W3CDTF">2020-05-27T04:41:09Z</dcterms:created>
  <dcterms:modified xsi:type="dcterms:W3CDTF">2024-04-11T05:23:45Z</dcterms:modified>
</cp:coreProperties>
</file>