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94"/>
  </p:normalViewPr>
  <p:slideViewPr>
    <p:cSldViewPr snapToGrid="0">
      <p:cViewPr varScale="1">
        <p:scale>
          <a:sx n="78" d="100"/>
          <a:sy n="78" d="100"/>
        </p:scale>
        <p:origin x="8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DA1B-EF7C-5B4D-87AF-89D47A830D24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558A-965D-EB43-8667-C29820785F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50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4558A-965D-EB43-8667-C29820785F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23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4558A-965D-EB43-8667-C29820785F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06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4558A-965D-EB43-8667-C29820785F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22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D80A2-6E04-8249-DBC2-D36B5F3D2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667" y="2944482"/>
            <a:ext cx="9021755" cy="1646302"/>
          </a:xfrm>
        </p:spPr>
        <p:txBody>
          <a:bodyPr/>
          <a:lstStyle/>
          <a:p>
            <a:pPr algn="ctr"/>
            <a:r>
              <a:rPr lang="fr-FR" sz="4400" dirty="0"/>
              <a:t>Interventions of </a:t>
            </a:r>
            <a:r>
              <a:rPr lang="fr-FR" sz="4400" dirty="0" err="1"/>
              <a:t>Psychomotor</a:t>
            </a:r>
            <a:r>
              <a:rPr lang="fr-FR" sz="4400" dirty="0"/>
              <a:t> </a:t>
            </a:r>
            <a:r>
              <a:rPr lang="fr-FR" sz="4400" dirty="0" err="1"/>
              <a:t>therapist</a:t>
            </a:r>
            <a:r>
              <a:rPr lang="fr-FR" sz="4400" dirty="0"/>
              <a:t> in the </a:t>
            </a:r>
            <a:r>
              <a:rPr lang="fr-FR" sz="4400" dirty="0" err="1"/>
              <a:t>accompaniment</a:t>
            </a:r>
            <a:r>
              <a:rPr lang="fr-FR" sz="4400" dirty="0"/>
              <a:t> of </a:t>
            </a:r>
            <a:r>
              <a:rPr lang="fr-FR" sz="4400" dirty="0" err="1"/>
              <a:t>children</a:t>
            </a:r>
            <a:r>
              <a:rPr lang="fr-FR" sz="4400" dirty="0"/>
              <a:t> and </a:t>
            </a:r>
            <a:r>
              <a:rPr lang="fr-FR" sz="4400" dirty="0" err="1"/>
              <a:t>adults</a:t>
            </a:r>
            <a:r>
              <a:rPr lang="fr-FR" sz="4400" dirty="0"/>
              <a:t> </a:t>
            </a:r>
            <a:r>
              <a:rPr lang="fr-FR" sz="4400" dirty="0" err="1"/>
              <a:t>with</a:t>
            </a:r>
            <a:r>
              <a:rPr lang="fr-FR" sz="4400" dirty="0"/>
              <a:t> </a:t>
            </a:r>
            <a:r>
              <a:rPr lang="fr-FR" sz="4400" dirty="0" err="1"/>
              <a:t>autism</a:t>
            </a: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CDFC3F-A495-A2F9-7C25-BEA06B249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19018"/>
            <a:ext cx="9614422" cy="1096899"/>
          </a:xfrm>
        </p:spPr>
        <p:txBody>
          <a:bodyPr>
            <a:normAutofit/>
          </a:bodyPr>
          <a:lstStyle/>
          <a:p>
            <a:pPr algn="l"/>
            <a:r>
              <a:rPr lang="fr-FR" sz="1600" dirty="0"/>
              <a:t>Nicolas Raynal – PhD </a:t>
            </a:r>
            <a:r>
              <a:rPr lang="fr-FR" sz="1600" dirty="0" err="1"/>
              <a:t>Student</a:t>
            </a:r>
            <a:r>
              <a:rPr lang="fr-FR" sz="1600" dirty="0"/>
              <a:t> in </a:t>
            </a:r>
            <a:r>
              <a:rPr lang="fr-FR" sz="1600" dirty="0" err="1"/>
              <a:t>Educational</a:t>
            </a:r>
            <a:r>
              <a:rPr lang="fr-FR" sz="1600" dirty="0"/>
              <a:t> Sciences – Strasbourg </a:t>
            </a:r>
            <a:r>
              <a:rPr lang="fr-FR" sz="1600" dirty="0" err="1"/>
              <a:t>University</a:t>
            </a:r>
            <a:r>
              <a:rPr lang="fr-FR" sz="1600" dirty="0"/>
              <a:t> – ED519 – LISEC U.R. 2310</a:t>
            </a:r>
          </a:p>
          <a:p>
            <a:pPr algn="l"/>
            <a:r>
              <a:rPr lang="fr-FR" sz="1600" dirty="0"/>
              <a:t>Trainer at the </a:t>
            </a:r>
            <a:r>
              <a:rPr lang="fr-FR" sz="1600" dirty="0" err="1"/>
              <a:t>Higher</a:t>
            </a:r>
            <a:r>
              <a:rPr lang="fr-FR" sz="1600" dirty="0"/>
              <a:t> Institute of </a:t>
            </a:r>
            <a:r>
              <a:rPr lang="fr-FR" sz="1600" dirty="0" err="1"/>
              <a:t>Psychomotor</a:t>
            </a:r>
            <a:r>
              <a:rPr lang="fr-FR" sz="1600" dirty="0"/>
              <a:t> </a:t>
            </a:r>
            <a:r>
              <a:rPr lang="fr-FR" sz="1600" dirty="0" err="1"/>
              <a:t>Rehabilitation</a:t>
            </a:r>
            <a:r>
              <a:rPr lang="fr-FR" sz="1600" dirty="0"/>
              <a:t> - ISRP</a:t>
            </a:r>
          </a:p>
          <a:p>
            <a:pPr algn="l"/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A585BA-20A8-88BA-A498-F4D688125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16" y="857759"/>
            <a:ext cx="2634211" cy="9607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5E92D1C-E9A8-E9E2-E732-ED691436D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16" y="832357"/>
            <a:ext cx="1534040" cy="1022693"/>
          </a:xfrm>
          <a:prstGeom prst="rect">
            <a:avLst/>
          </a:prstGeom>
        </p:spPr>
      </p:pic>
      <p:pic>
        <p:nvPicPr>
          <p:cNvPr id="10" name="Picture 2" descr="ISRP - UEFP Développement Professionnel Continu | Facebook">
            <a:extLst>
              <a:ext uri="{FF2B5EF4-FFF2-40B4-BE49-F238E27FC236}">
                <a16:creationId xmlns:a16="http://schemas.microsoft.com/office/drawing/2014/main" id="{4BDC20E4-71BD-00E7-E367-BF362144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74" y="356416"/>
            <a:ext cx="2184095" cy="21840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0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DCC99-ED43-FFA9-9F53-8A6CE59A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589" y="420413"/>
            <a:ext cx="6806032" cy="672662"/>
          </a:xfrm>
        </p:spPr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do ?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tools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24673B-2F33-93F9-F642-0780BA38B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1488613"/>
            <a:ext cx="4729656" cy="51539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/>
              <a:t>For </a:t>
            </a:r>
            <a:r>
              <a:rPr lang="fr-FR" dirty="0" err="1"/>
              <a:t>motor</a:t>
            </a:r>
            <a:r>
              <a:rPr lang="fr-FR" dirty="0"/>
              <a:t> dimension - DCD</a:t>
            </a:r>
          </a:p>
          <a:p>
            <a:r>
              <a:rPr lang="fr-FR" dirty="0"/>
              <a:t>CO-OP (Cognitive Orientation to Daily Occupation Performance)</a:t>
            </a:r>
          </a:p>
          <a:p>
            <a:pPr lvl="2"/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Madieu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and Ruiz (2019).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Rehabilitation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of DCD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associated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with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ASD.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Autism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psychomotricity</a:t>
            </a:r>
            <a:endParaRPr lang="fr-FR" dirty="0">
              <a:solidFill>
                <a:srgbClr val="212121"/>
              </a:solidFill>
              <a:latin typeface="Aptos" panose="020B0004020202020204" pitchFamily="34" charset="0"/>
            </a:endParaRPr>
          </a:p>
          <a:p>
            <a:pPr lvl="2"/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D’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Ignazio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and Martin (2019). An adaptation of the CO-OP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method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in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psychomotricity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. Évolutions Psychomotrices.</a:t>
            </a:r>
          </a:p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Imagery</a:t>
            </a:r>
            <a:endParaRPr lang="fr-FR" dirty="0"/>
          </a:p>
          <a:p>
            <a:pPr lvl="2"/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Wilson, Thomas,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Maruff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(2002)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Motor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imagery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training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ameliorates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motor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clumsiness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in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children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. Journal of Child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Neurology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,</a:t>
            </a:r>
          </a:p>
          <a:p>
            <a:pPr lvl="2"/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Puyjarinet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(2016).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Motor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imaging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in the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rehabilitation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of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dysgraphy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: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from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theory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to the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organization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of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therapeutic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practice. Les entretiens de Psychomotricité Toulouse : Europa Digital &amp; 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Publishing</a:t>
            </a:r>
            <a:endParaRPr lang="fr-FR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Neuromotor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task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training - NTT</a:t>
            </a:r>
          </a:p>
          <a:p>
            <a:pPr lvl="2"/>
            <a:r>
              <a:rPr lang="fr-FR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Schoemaker</a:t>
            </a:r>
            <a:r>
              <a:rPr lang="fr-F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fr-FR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Smits-Engelmans</a:t>
            </a:r>
            <a:r>
              <a:rPr lang="fr-F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fr-FR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Sugden</a:t>
            </a:r>
            <a:r>
              <a:rPr lang="fr-F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&amp; Chambers (2005) </a:t>
            </a:r>
            <a:r>
              <a:rPr lang="fr-FR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Neuromotor</a:t>
            </a:r>
            <a:r>
              <a:rPr lang="fr-F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fr-FR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task</a:t>
            </a:r>
            <a:r>
              <a:rPr lang="fr-F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training: a new </a:t>
            </a:r>
            <a:r>
              <a:rPr lang="fr-FR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approach</a:t>
            </a:r>
            <a:r>
              <a:rPr lang="fr-F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to </a:t>
            </a:r>
            <a:r>
              <a:rPr lang="fr-FR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treat</a:t>
            </a:r>
            <a:r>
              <a:rPr lang="fr-F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fr-FR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children</a:t>
            </a:r>
            <a:r>
              <a:rPr lang="fr-F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fr-FR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with</a:t>
            </a:r>
            <a:r>
              <a:rPr lang="fr-F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DCD</a:t>
            </a:r>
          </a:p>
          <a:p>
            <a:pPr lvl="2"/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6FFCF2F-AB31-502B-72EA-E7E68314B702}"/>
              </a:ext>
            </a:extLst>
          </p:cNvPr>
          <p:cNvSpPr txBox="1">
            <a:spLocks/>
          </p:cNvSpPr>
          <p:nvPr/>
        </p:nvSpPr>
        <p:spPr>
          <a:xfrm>
            <a:off x="4847605" y="1488612"/>
            <a:ext cx="4866290" cy="515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For </a:t>
            </a:r>
            <a:r>
              <a:rPr lang="fr-FR" dirty="0" err="1"/>
              <a:t>sensory</a:t>
            </a:r>
            <a:r>
              <a:rPr lang="fr-FR" dirty="0"/>
              <a:t> dimension</a:t>
            </a:r>
          </a:p>
          <a:p>
            <a:r>
              <a:rPr lang="fr-FR" dirty="0"/>
              <a:t>Ayres </a:t>
            </a:r>
            <a:r>
              <a:rPr lang="fr-FR" dirty="0" err="1"/>
              <a:t>method</a:t>
            </a:r>
            <a:endParaRPr lang="fr-FR" dirty="0">
              <a:solidFill>
                <a:srgbClr val="212121"/>
              </a:solidFill>
              <a:latin typeface="Aptos" panose="020B0004020202020204" pitchFamily="34" charset="0"/>
            </a:endParaRPr>
          </a:p>
          <a:p>
            <a:pPr lvl="2"/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Schoen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and al. (2019) A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systematic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review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of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ayres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sensory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integration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intervention for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children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with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autism</a:t>
            </a:r>
            <a:endParaRPr lang="fr-FR" dirty="0">
              <a:solidFill>
                <a:srgbClr val="212121"/>
              </a:solidFill>
              <a:latin typeface="Aptos" panose="020B0004020202020204" pitchFamily="34" charset="0"/>
            </a:endParaRPr>
          </a:p>
          <a:p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Gorgy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and D’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Ignazio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(2022)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Concretely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what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to do? Design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sensory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programs for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autistic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people. Tom Pousse.</a:t>
            </a:r>
          </a:p>
          <a:p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Sensory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Integration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Therapy</a:t>
            </a:r>
            <a:endParaRPr lang="fr-FR" dirty="0">
              <a:solidFill>
                <a:srgbClr val="212121"/>
              </a:solidFill>
              <a:latin typeface="Aptos" panose="020B0004020202020204" pitchFamily="34" charset="0"/>
            </a:endParaRPr>
          </a:p>
          <a:p>
            <a:pPr lvl="2"/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Kashefimehr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,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Kayihan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, and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Huri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(2018)The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Effect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of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Sensory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Integration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Therapy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on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Occupational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Performance in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Children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With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Autism</a:t>
            </a:r>
            <a:endParaRPr lang="fr-FR" dirty="0">
              <a:solidFill>
                <a:srgbClr val="212121"/>
              </a:solidFill>
              <a:latin typeface="Aptos" panose="020B0004020202020204" pitchFamily="34" charset="0"/>
            </a:endParaRPr>
          </a:p>
          <a:p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Scale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of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sensory-psychomotor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peculiarities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in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autism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(Le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Menn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Aptos" panose="020B0004020202020204" pitchFamily="34" charset="0"/>
              </a:rPr>
              <a:t>Tripi</a:t>
            </a:r>
            <a:r>
              <a:rPr lang="fr-FR" dirty="0">
                <a:solidFill>
                  <a:srgbClr val="212121"/>
                </a:solidFill>
                <a:latin typeface="Aptos" panose="020B0004020202020204" pitchFamily="34" charset="0"/>
              </a:rPr>
              <a:t> and al., 2020)</a:t>
            </a:r>
          </a:p>
        </p:txBody>
      </p:sp>
    </p:spTree>
    <p:extLst>
      <p:ext uri="{BB962C8B-B14F-4D97-AF65-F5344CB8AC3E}">
        <p14:creationId xmlns:p14="http://schemas.microsoft.com/office/powerpoint/2010/main" val="369169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1025DD-480D-A553-C450-968842D6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4163320" cy="97746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/>
              <a:t>More </a:t>
            </a:r>
            <a:r>
              <a:rPr lang="fr-FR" sz="2400" dirty="0" err="1"/>
              <a:t>largely</a:t>
            </a:r>
            <a:r>
              <a:rPr lang="fr-FR" sz="2400" dirty="0"/>
              <a:t>, </a:t>
            </a:r>
            <a:r>
              <a:rPr lang="fr-FR" sz="2400" dirty="0" err="1"/>
              <a:t>psychomotor</a:t>
            </a:r>
            <a:r>
              <a:rPr lang="fr-FR" sz="2400" dirty="0"/>
              <a:t> interventions for ASD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870167-D32F-1B19-5E0C-1BBBA7CD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645" y="1587062"/>
            <a:ext cx="4064439" cy="41831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700" dirty="0" err="1"/>
              <a:t>Reinforcement</a:t>
            </a:r>
            <a:r>
              <a:rPr lang="fr-FR" sz="1700" dirty="0"/>
              <a:t> of </a:t>
            </a:r>
            <a:r>
              <a:rPr lang="fr-FR" sz="1700" dirty="0" err="1"/>
              <a:t>motor</a:t>
            </a:r>
            <a:r>
              <a:rPr lang="fr-FR" sz="1700" dirty="0"/>
              <a:t> </a:t>
            </a:r>
            <a:r>
              <a:rPr lang="fr-FR" sz="1700" dirty="0" err="1"/>
              <a:t>skills</a:t>
            </a:r>
            <a:r>
              <a:rPr lang="fr-FR" sz="1700" dirty="0"/>
              <a:t>, support for interaction </a:t>
            </a:r>
            <a:r>
              <a:rPr lang="fr-FR" sz="1700" dirty="0" err="1"/>
              <a:t>with</a:t>
            </a:r>
            <a:r>
              <a:rPr lang="fr-FR" sz="1700" dirty="0"/>
              <a:t> </a:t>
            </a:r>
            <a:r>
              <a:rPr lang="fr-FR" sz="1700" dirty="0" err="1"/>
              <a:t>others</a:t>
            </a:r>
            <a:r>
              <a:rPr lang="fr-FR" sz="1700" dirty="0"/>
              <a:t> and </a:t>
            </a:r>
            <a:r>
              <a:rPr lang="fr-FR" sz="1700" dirty="0" err="1"/>
              <a:t>learning</a:t>
            </a:r>
            <a:r>
              <a:rPr lang="fr-FR" sz="1700" dirty="0"/>
              <a:t> (</a:t>
            </a:r>
            <a:r>
              <a:rPr lang="fr-FR" sz="1700" dirty="0" err="1"/>
              <a:t>pointing</a:t>
            </a:r>
            <a:r>
              <a:rPr lang="fr-FR" sz="1700" dirty="0"/>
              <a:t>, holding </a:t>
            </a:r>
            <a:r>
              <a:rPr lang="fr-FR" sz="1700" dirty="0" err="1"/>
              <a:t>eyes</a:t>
            </a:r>
            <a:r>
              <a:rPr lang="fr-FR" sz="1700" dirty="0"/>
              <a:t>, imitation, joint attention, non-verbal communication...)</a:t>
            </a:r>
          </a:p>
          <a:p>
            <a:pPr>
              <a:lnSpc>
                <a:spcPct val="90000"/>
              </a:lnSpc>
            </a:pPr>
            <a:r>
              <a:rPr lang="fr-FR" sz="1700" dirty="0" err="1"/>
              <a:t>broadening</a:t>
            </a:r>
            <a:r>
              <a:rPr lang="fr-FR" sz="1700" dirty="0"/>
              <a:t> of </a:t>
            </a:r>
            <a:r>
              <a:rPr lang="fr-FR" sz="1700" dirty="0" err="1"/>
              <a:t>interests</a:t>
            </a:r>
            <a:r>
              <a:rPr lang="fr-FR" sz="1700" dirty="0"/>
              <a:t> to </a:t>
            </a:r>
            <a:r>
              <a:rPr lang="fr-FR" sz="1700" dirty="0" err="1"/>
              <a:t>reduce</a:t>
            </a:r>
            <a:r>
              <a:rPr lang="fr-FR" sz="1700" dirty="0"/>
              <a:t> </a:t>
            </a:r>
            <a:r>
              <a:rPr lang="fr-FR" sz="1700" dirty="0" err="1"/>
              <a:t>restricted</a:t>
            </a:r>
            <a:r>
              <a:rPr lang="fr-FR" sz="1700" dirty="0"/>
              <a:t> </a:t>
            </a:r>
            <a:r>
              <a:rPr lang="fr-FR" sz="1700" dirty="0" err="1"/>
              <a:t>behaviours</a:t>
            </a:r>
            <a:r>
              <a:rPr lang="fr-FR" sz="1700" dirty="0"/>
              <a:t> and </a:t>
            </a:r>
            <a:r>
              <a:rPr lang="fr-FR" sz="1700" dirty="0" err="1"/>
              <a:t>enrich</a:t>
            </a:r>
            <a:r>
              <a:rPr lang="fr-FR" sz="1700" dirty="0"/>
              <a:t> the </a:t>
            </a:r>
            <a:r>
              <a:rPr lang="fr-FR" sz="1700" dirty="0" err="1"/>
              <a:t>motor</a:t>
            </a:r>
            <a:r>
              <a:rPr lang="fr-FR" sz="1700" dirty="0"/>
              <a:t> and </a:t>
            </a:r>
            <a:r>
              <a:rPr lang="fr-FR" sz="1700" dirty="0" err="1"/>
              <a:t>perceptual</a:t>
            </a:r>
            <a:r>
              <a:rPr lang="fr-FR" sz="1700" dirty="0"/>
              <a:t> </a:t>
            </a:r>
            <a:r>
              <a:rPr lang="fr-FR" sz="1700" dirty="0" err="1"/>
              <a:t>repertoire</a:t>
            </a:r>
            <a:endParaRPr lang="fr-FR" sz="1700" dirty="0"/>
          </a:p>
          <a:p>
            <a:pPr>
              <a:lnSpc>
                <a:spcPct val="90000"/>
              </a:lnSpc>
            </a:pPr>
            <a:r>
              <a:rPr lang="fr-FR" sz="1700" dirty="0" err="1"/>
              <a:t>improve</a:t>
            </a:r>
            <a:r>
              <a:rPr lang="fr-FR" sz="1700" dirty="0"/>
              <a:t> discrimination of </a:t>
            </a:r>
            <a:r>
              <a:rPr lang="fr-FR" sz="1700" dirty="0" err="1"/>
              <a:t>emotions</a:t>
            </a:r>
            <a:endParaRPr lang="fr-FR" sz="1700" dirty="0"/>
          </a:p>
          <a:p>
            <a:pPr>
              <a:lnSpc>
                <a:spcPct val="90000"/>
              </a:lnSpc>
            </a:pPr>
            <a:r>
              <a:rPr lang="fr-FR" sz="1700" dirty="0" err="1"/>
              <a:t>consideration</a:t>
            </a:r>
            <a:r>
              <a:rPr lang="fr-FR" sz="1700" dirty="0"/>
              <a:t> of </a:t>
            </a:r>
            <a:r>
              <a:rPr lang="fr-FR" sz="1700" dirty="0" err="1"/>
              <a:t>sensory</a:t>
            </a:r>
            <a:r>
              <a:rPr lang="fr-FR" sz="1700" dirty="0"/>
              <a:t> </a:t>
            </a:r>
            <a:r>
              <a:rPr lang="fr-FR" sz="1700" dirty="0" err="1"/>
              <a:t>characteristics</a:t>
            </a:r>
            <a:r>
              <a:rPr lang="fr-FR" sz="1700" dirty="0"/>
              <a:t> (protective </a:t>
            </a:r>
            <a:r>
              <a:rPr lang="fr-FR" sz="1700" dirty="0" err="1"/>
              <a:t>measures</a:t>
            </a:r>
            <a:r>
              <a:rPr lang="fr-FR" sz="1700" dirty="0"/>
              <a:t>, habituation, </a:t>
            </a:r>
            <a:r>
              <a:rPr lang="fr-FR" sz="1700" dirty="0" err="1"/>
              <a:t>sensory</a:t>
            </a:r>
            <a:r>
              <a:rPr lang="fr-FR" sz="1700" dirty="0"/>
              <a:t> arrangements...)</a:t>
            </a:r>
          </a:p>
          <a:p>
            <a:pPr>
              <a:lnSpc>
                <a:spcPct val="90000"/>
              </a:lnSpc>
            </a:pPr>
            <a:r>
              <a:rPr lang="fr-FR" sz="1700" dirty="0" err="1"/>
              <a:t>decrease</a:t>
            </a:r>
            <a:r>
              <a:rPr lang="fr-FR" sz="1700" dirty="0"/>
              <a:t> </a:t>
            </a:r>
            <a:r>
              <a:rPr lang="fr-FR" sz="1700" dirty="0" err="1"/>
              <a:t>anxiety</a:t>
            </a:r>
            <a:r>
              <a:rPr lang="fr-FR" sz="1700" dirty="0"/>
              <a:t> by body </a:t>
            </a:r>
            <a:r>
              <a:rPr lang="fr-FR" sz="1700" dirty="0" err="1"/>
              <a:t>approach</a:t>
            </a:r>
            <a:endParaRPr lang="fr-FR" sz="1700" dirty="0"/>
          </a:p>
        </p:txBody>
      </p:sp>
      <p:pic>
        <p:nvPicPr>
          <p:cNvPr id="5" name="Image 4" descr="Une image contenant personne, intérieur, mur, habits&#10;&#10;Description générée automatiquement">
            <a:extLst>
              <a:ext uri="{FF2B5EF4-FFF2-40B4-BE49-F238E27FC236}">
                <a16:creationId xmlns:a16="http://schemas.microsoft.com/office/drawing/2014/main" id="{FDFFB804-E3E7-F5A8-7138-83944B358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7" r="41469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398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1025DD-480D-A553-C450-968842D6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4163320" cy="97746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/>
              <a:t>More </a:t>
            </a:r>
            <a:r>
              <a:rPr lang="fr-FR" sz="2400" dirty="0" err="1"/>
              <a:t>largely</a:t>
            </a:r>
            <a:r>
              <a:rPr lang="fr-FR" sz="2400" dirty="0"/>
              <a:t>, </a:t>
            </a:r>
            <a:r>
              <a:rPr lang="fr-FR" sz="2400" dirty="0" err="1"/>
              <a:t>psychomotor</a:t>
            </a:r>
            <a:r>
              <a:rPr lang="fr-FR" sz="2400" dirty="0"/>
              <a:t> interventions </a:t>
            </a:r>
            <a:r>
              <a:rPr lang="fr-FR" sz="2400" dirty="0" err="1"/>
              <a:t>beyond</a:t>
            </a:r>
            <a:r>
              <a:rPr lang="fr-FR" sz="2400" dirty="0"/>
              <a:t> ASD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870167-D32F-1B19-5E0C-1BBBA7CD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645" y="1587062"/>
            <a:ext cx="4064439" cy="41831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700" dirty="0"/>
              <a:t>Support </a:t>
            </a:r>
            <a:r>
              <a:rPr lang="fr-FR" sz="1700" dirty="0" err="1"/>
              <a:t>psychomotor</a:t>
            </a:r>
            <a:r>
              <a:rPr lang="fr-FR" sz="1700" dirty="0"/>
              <a:t> </a:t>
            </a:r>
            <a:r>
              <a:rPr lang="fr-FR" sz="1700" dirty="0" err="1"/>
              <a:t>development</a:t>
            </a:r>
            <a:endParaRPr lang="fr-FR" sz="1700" dirty="0"/>
          </a:p>
          <a:p>
            <a:pPr>
              <a:lnSpc>
                <a:spcPct val="90000"/>
              </a:lnSpc>
            </a:pPr>
            <a:r>
              <a:rPr lang="fr-FR" sz="1700" dirty="0" err="1"/>
              <a:t>improve</a:t>
            </a:r>
            <a:r>
              <a:rPr lang="fr-FR" sz="1700" dirty="0"/>
              <a:t> the </a:t>
            </a:r>
            <a:r>
              <a:rPr lang="fr-FR" sz="1700" dirty="0" err="1"/>
              <a:t>integration</a:t>
            </a:r>
            <a:r>
              <a:rPr lang="fr-FR" sz="1700" dirty="0"/>
              <a:t> of the body </a:t>
            </a:r>
            <a:r>
              <a:rPr lang="fr-FR" sz="1700" dirty="0" err="1"/>
              <a:t>schema</a:t>
            </a:r>
            <a:r>
              <a:rPr lang="fr-FR" sz="1700" dirty="0"/>
              <a:t> and body </a:t>
            </a:r>
            <a:r>
              <a:rPr lang="fr-FR" sz="1700" dirty="0" err="1"/>
              <a:t>consciousness</a:t>
            </a:r>
            <a:endParaRPr lang="fr-FR" sz="1700" dirty="0"/>
          </a:p>
          <a:p>
            <a:pPr>
              <a:lnSpc>
                <a:spcPct val="90000"/>
              </a:lnSpc>
            </a:pPr>
            <a:r>
              <a:rPr lang="fr-FR" sz="1700" dirty="0"/>
              <a:t> </a:t>
            </a:r>
            <a:r>
              <a:rPr lang="fr-FR" sz="1700" dirty="0" err="1"/>
              <a:t>obsess</a:t>
            </a:r>
            <a:r>
              <a:rPr lang="fr-FR" sz="1700" dirty="0"/>
              <a:t> and </a:t>
            </a:r>
            <a:r>
              <a:rPr lang="fr-FR" sz="1700" dirty="0" err="1"/>
              <a:t>accompany</a:t>
            </a:r>
            <a:r>
              <a:rPr lang="fr-FR" sz="1700" dirty="0"/>
              <a:t> </a:t>
            </a:r>
            <a:r>
              <a:rPr lang="fr-FR" sz="1700" dirty="0" err="1"/>
              <a:t>lateralization</a:t>
            </a:r>
            <a:r>
              <a:rPr lang="fr-FR" sz="1700" dirty="0"/>
              <a:t> process</a:t>
            </a:r>
          </a:p>
          <a:p>
            <a:pPr>
              <a:lnSpc>
                <a:spcPct val="90000"/>
              </a:lnSpc>
            </a:pPr>
            <a:r>
              <a:rPr lang="fr-FR" sz="1700" dirty="0" err="1"/>
              <a:t>strengthen</a:t>
            </a:r>
            <a:r>
              <a:rPr lang="fr-FR" sz="1700" dirty="0"/>
              <a:t> </a:t>
            </a:r>
            <a:r>
              <a:rPr lang="fr-FR" sz="1700" dirty="0" err="1"/>
              <a:t>organization</a:t>
            </a:r>
            <a:r>
              <a:rPr lang="fr-FR" sz="1700" dirty="0"/>
              <a:t> in </a:t>
            </a:r>
            <a:r>
              <a:rPr lang="fr-FR" sz="1700" dirty="0" err="1"/>
              <a:t>space</a:t>
            </a:r>
            <a:r>
              <a:rPr lang="fr-FR" sz="1700" dirty="0"/>
              <a:t> (action </a:t>
            </a:r>
            <a:r>
              <a:rPr lang="fr-FR" sz="1700" dirty="0" err="1"/>
              <a:t>space</a:t>
            </a:r>
            <a:r>
              <a:rPr lang="fr-FR" sz="1700" dirty="0"/>
              <a:t>, </a:t>
            </a:r>
            <a:r>
              <a:rPr lang="fr-FR" sz="1700" dirty="0" err="1"/>
              <a:t>visuoperceptive</a:t>
            </a:r>
            <a:r>
              <a:rPr lang="fr-FR" sz="1700" dirty="0"/>
              <a:t> and </a:t>
            </a:r>
            <a:r>
              <a:rPr lang="fr-FR" sz="1700" dirty="0" err="1"/>
              <a:t>visuoconstructive</a:t>
            </a:r>
            <a:r>
              <a:rPr lang="fr-FR" sz="1700" dirty="0"/>
              <a:t> </a:t>
            </a:r>
            <a:r>
              <a:rPr lang="fr-FR" sz="1700" dirty="0" err="1"/>
              <a:t>space</a:t>
            </a:r>
            <a:endParaRPr lang="fr-FR" sz="1700" dirty="0"/>
          </a:p>
          <a:p>
            <a:pPr>
              <a:lnSpc>
                <a:spcPct val="90000"/>
              </a:lnSpc>
            </a:pPr>
            <a:r>
              <a:rPr lang="fr-FR" sz="1700" dirty="0" err="1"/>
              <a:t>strengthen</a:t>
            </a:r>
            <a:r>
              <a:rPr lang="fr-FR" sz="1700" dirty="0"/>
              <a:t> the temporal and </a:t>
            </a:r>
            <a:r>
              <a:rPr lang="fr-FR" sz="1700" dirty="0" err="1"/>
              <a:t>rhythmic</a:t>
            </a:r>
            <a:r>
              <a:rPr lang="fr-FR" sz="1700" dirty="0"/>
              <a:t> </a:t>
            </a:r>
            <a:r>
              <a:rPr lang="fr-FR" sz="1700" dirty="0" err="1"/>
              <a:t>organization</a:t>
            </a:r>
            <a:endParaRPr lang="fr-FR" sz="1700" dirty="0"/>
          </a:p>
          <a:p>
            <a:pPr>
              <a:lnSpc>
                <a:spcPct val="90000"/>
              </a:lnSpc>
            </a:pPr>
            <a:r>
              <a:rPr lang="fr-FR" sz="1700" dirty="0" err="1"/>
              <a:t>promote</a:t>
            </a:r>
            <a:r>
              <a:rPr lang="fr-FR" sz="1700" dirty="0"/>
              <a:t> the maintenance of attention</a:t>
            </a:r>
          </a:p>
          <a:p>
            <a:pPr>
              <a:lnSpc>
                <a:spcPct val="90000"/>
              </a:lnSpc>
            </a:pPr>
            <a:r>
              <a:rPr lang="fr-FR" sz="1700" dirty="0"/>
              <a:t>support the management of </a:t>
            </a:r>
            <a:r>
              <a:rPr lang="fr-FR" sz="1700" dirty="0" err="1"/>
              <a:t>emotions</a:t>
            </a:r>
            <a:r>
              <a:rPr lang="fr-FR" sz="1700" dirty="0"/>
              <a:t> &amp; relaxation </a:t>
            </a:r>
            <a:r>
              <a:rPr lang="fr-FR" sz="1700" dirty="0" err="1"/>
              <a:t>methods</a:t>
            </a:r>
            <a:endParaRPr lang="fr-FR" sz="1700" dirty="0"/>
          </a:p>
        </p:txBody>
      </p:sp>
      <p:pic>
        <p:nvPicPr>
          <p:cNvPr id="5" name="Image 4" descr="Une image contenant personne, intérieur, mur, habits&#10;&#10;Description générée automatiquement">
            <a:extLst>
              <a:ext uri="{FF2B5EF4-FFF2-40B4-BE49-F238E27FC236}">
                <a16:creationId xmlns:a16="http://schemas.microsoft.com/office/drawing/2014/main" id="{FDFFB804-E3E7-F5A8-7138-83944B358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7" r="41469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49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gnifying glass on clear background">
            <a:extLst>
              <a:ext uri="{FF2B5EF4-FFF2-40B4-BE49-F238E27FC236}">
                <a16:creationId xmlns:a16="http://schemas.microsoft.com/office/drawing/2014/main" id="{E6DB54FF-FAF7-D5E6-DE8A-EC1BD5083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C9E5B05-F1DA-814A-E745-BB1DAC09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fr-FR" dirty="0"/>
              <a:t>To </a:t>
            </a:r>
            <a:r>
              <a:rPr lang="fr-FR" dirty="0" err="1"/>
              <a:t>conclude</a:t>
            </a:r>
            <a:r>
              <a:rPr lang="fr-FR" dirty="0"/>
              <a:t>…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DA6467-68C4-D1AB-F781-FF901AAE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14" y="1388933"/>
            <a:ext cx="4397919" cy="4859467"/>
          </a:xfrm>
        </p:spPr>
        <p:txBody>
          <a:bodyPr anchor="ctr">
            <a:normAutofit/>
          </a:bodyPr>
          <a:lstStyle/>
          <a:p>
            <a:pPr algn="just"/>
            <a:r>
              <a:rPr lang="fr-FR" dirty="0"/>
              <a:t>A </a:t>
            </a:r>
            <a:r>
              <a:rPr lang="fr-FR" dirty="0" err="1"/>
              <a:t>professionnal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naturally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Behavioral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and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recommanded</a:t>
            </a:r>
            <a:r>
              <a:rPr lang="fr-FR" dirty="0"/>
              <a:t> interventions, </a:t>
            </a:r>
            <a:r>
              <a:rPr lang="fr-FR" dirty="0" err="1"/>
              <a:t>method</a:t>
            </a:r>
            <a:r>
              <a:rPr lang="fr-FR" dirty="0"/>
              <a:t> or program</a:t>
            </a:r>
          </a:p>
          <a:p>
            <a:pPr algn="just"/>
            <a:endParaRPr lang="fr-FR" dirty="0"/>
          </a:p>
          <a:p>
            <a:pPr algn="just"/>
            <a:r>
              <a:rPr lang="fr-FR" dirty="0" err="1"/>
              <a:t>Complementarity</a:t>
            </a: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use </a:t>
            </a:r>
            <a:r>
              <a:rPr lang="fr-FR" dirty="0" err="1"/>
              <a:t>standardized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and at the </a:t>
            </a:r>
            <a:r>
              <a:rPr lang="fr-FR" dirty="0" err="1"/>
              <a:t>same</a:t>
            </a:r>
            <a:r>
              <a:rPr lang="fr-FR" dirty="0"/>
              <a:t> time </a:t>
            </a:r>
            <a:r>
              <a:rPr lang="fr-FR" dirty="0" err="1"/>
              <a:t>offer</a:t>
            </a:r>
            <a:r>
              <a:rPr lang="fr-FR" dirty="0"/>
              <a:t>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individualized</a:t>
            </a:r>
            <a:r>
              <a:rPr lang="fr-FR" dirty="0"/>
              <a:t> </a:t>
            </a:r>
            <a:r>
              <a:rPr lang="fr-FR" dirty="0" err="1"/>
              <a:t>responses</a:t>
            </a:r>
            <a:r>
              <a:rPr lang="fr-FR" dirty="0"/>
              <a:t>, </a:t>
            </a:r>
            <a:r>
              <a:rPr lang="fr-FR" dirty="0" err="1"/>
              <a:t>particularly</a:t>
            </a:r>
            <a:r>
              <a:rPr lang="fr-FR" dirty="0"/>
              <a:t> on </a:t>
            </a:r>
            <a:r>
              <a:rPr lang="fr-FR" dirty="0" err="1"/>
              <a:t>motor</a:t>
            </a:r>
            <a:r>
              <a:rPr lang="fr-FR" dirty="0"/>
              <a:t> and </a:t>
            </a:r>
            <a:r>
              <a:rPr lang="fr-FR" dirty="0" err="1"/>
              <a:t>sensory</a:t>
            </a:r>
            <a:r>
              <a:rPr lang="fr-FR" dirty="0"/>
              <a:t> dimension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70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D80A2-6E04-8249-DBC2-D36B5F3D2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667" y="2879169"/>
            <a:ext cx="9021755" cy="1646302"/>
          </a:xfrm>
        </p:spPr>
        <p:txBody>
          <a:bodyPr anchor="ctr"/>
          <a:lstStyle/>
          <a:p>
            <a:pPr algn="ctr"/>
            <a:r>
              <a:rPr lang="fr-FR" sz="4400" dirty="0" err="1"/>
              <a:t>Thank</a:t>
            </a:r>
            <a:r>
              <a:rPr lang="fr-FR" sz="4400" dirty="0"/>
              <a:t> </a:t>
            </a:r>
            <a:r>
              <a:rPr lang="fr-FR" sz="4400" dirty="0" err="1"/>
              <a:t>you</a:t>
            </a:r>
            <a:r>
              <a:rPr lang="fr-FR" sz="4400" dirty="0"/>
              <a:t> for </a:t>
            </a:r>
            <a:r>
              <a:rPr lang="fr-FR" sz="4400" dirty="0" err="1"/>
              <a:t>your</a:t>
            </a:r>
            <a:r>
              <a:rPr lang="fr-FR" sz="4400" dirty="0"/>
              <a:t>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CDFC3F-A495-A2F9-7C25-BEA06B249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28718"/>
            <a:ext cx="9614422" cy="1096899"/>
          </a:xfrm>
        </p:spPr>
        <p:txBody>
          <a:bodyPr>
            <a:normAutofit/>
          </a:bodyPr>
          <a:lstStyle/>
          <a:p>
            <a:pPr algn="l"/>
            <a:r>
              <a:rPr lang="fr-FR" sz="1600" dirty="0"/>
              <a:t>Nicolas Raynal – PhD </a:t>
            </a:r>
            <a:r>
              <a:rPr lang="fr-FR" sz="1600" dirty="0" err="1"/>
              <a:t>Student</a:t>
            </a:r>
            <a:r>
              <a:rPr lang="fr-FR" sz="1600" dirty="0"/>
              <a:t> in </a:t>
            </a:r>
            <a:r>
              <a:rPr lang="fr-FR" sz="1600" dirty="0" err="1"/>
              <a:t>Educational</a:t>
            </a:r>
            <a:r>
              <a:rPr lang="fr-FR" sz="1600" dirty="0"/>
              <a:t> Sciences – Strasbourg </a:t>
            </a:r>
            <a:r>
              <a:rPr lang="fr-FR" sz="1600" dirty="0" err="1"/>
              <a:t>University</a:t>
            </a:r>
            <a:r>
              <a:rPr lang="fr-FR" sz="1600" dirty="0"/>
              <a:t> – ED519 – LISEC U.R. 2310</a:t>
            </a:r>
          </a:p>
          <a:p>
            <a:pPr algn="l"/>
            <a:r>
              <a:rPr lang="fr-FR" sz="1600" dirty="0"/>
              <a:t>Trainer at the </a:t>
            </a:r>
            <a:r>
              <a:rPr lang="fr-FR" sz="1600" dirty="0" err="1"/>
              <a:t>Higher</a:t>
            </a:r>
            <a:r>
              <a:rPr lang="fr-FR" sz="1600" dirty="0"/>
              <a:t> Institute of </a:t>
            </a:r>
            <a:r>
              <a:rPr lang="fr-FR" sz="1600" dirty="0" err="1"/>
              <a:t>Psychomotor</a:t>
            </a:r>
            <a:r>
              <a:rPr lang="fr-FR" sz="1600" dirty="0"/>
              <a:t> </a:t>
            </a:r>
            <a:r>
              <a:rPr lang="fr-FR" sz="1600" dirty="0" err="1"/>
              <a:t>Rehabilitation</a:t>
            </a:r>
            <a:r>
              <a:rPr lang="fr-FR" sz="1600" dirty="0"/>
              <a:t> - ISRP</a:t>
            </a:r>
          </a:p>
          <a:p>
            <a:pPr algn="l"/>
            <a:endParaRPr lang="fr-FR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2CA495-2F98-EB03-BC26-ADA9C7409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96" y="1196417"/>
            <a:ext cx="2634211" cy="9607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0AEA49-17DA-DC13-2F58-EC5236AED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96" y="1171015"/>
            <a:ext cx="1534040" cy="1022693"/>
          </a:xfrm>
          <a:prstGeom prst="rect">
            <a:avLst/>
          </a:prstGeom>
        </p:spPr>
      </p:pic>
      <p:pic>
        <p:nvPicPr>
          <p:cNvPr id="7" name="Picture 2" descr="ISRP - UEFP Développement Professionnel Continu | Facebook">
            <a:extLst>
              <a:ext uri="{FF2B5EF4-FFF2-40B4-BE49-F238E27FC236}">
                <a16:creationId xmlns:a16="http://schemas.microsoft.com/office/drawing/2014/main" id="{1A3D7BCB-64C9-7600-5B23-09418D923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54" y="695074"/>
            <a:ext cx="2184095" cy="21840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0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B5536552-71D8-90C9-8EC3-467C22620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5874" r="16176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08EFDAA-024A-6175-EB80-6BC01508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10" y="2112515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Psychomotricity ?</a:t>
            </a:r>
            <a:br>
              <a:rPr lang="en-US" sz="4800" dirty="0"/>
            </a:br>
            <a:r>
              <a:rPr lang="en-US" sz="4800" dirty="0"/>
              <a:t>Psychomotor Therapist 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15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201FF-301B-C42E-EFEF-9BBC7AA8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fr-FR" dirty="0"/>
              <a:t>ABOUT THE PROFESSION</a:t>
            </a:r>
          </a:p>
        </p:txBody>
      </p:sp>
      <p:pic>
        <p:nvPicPr>
          <p:cNvPr id="1026" name="Picture 2" descr="Gabrielle Ober - Psychomotricien, 53 Rue Romain, 83000 Toulon (France) -  Adresse, Horaire">
            <a:extLst>
              <a:ext uri="{FF2B5EF4-FFF2-40B4-BE49-F238E27FC236}">
                <a16:creationId xmlns:a16="http://schemas.microsoft.com/office/drawing/2014/main" id="{22203F14-2D47-B703-A197-BC1F8EA9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30" y="2159331"/>
            <a:ext cx="1807661" cy="365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617A219-CE2C-0072-11C1-DD27CF67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r>
              <a:rPr lang="en-US" dirty="0"/>
              <a:t>14807 professionals in France</a:t>
            </a:r>
          </a:p>
          <a:p>
            <a:pPr lvl="1"/>
            <a:r>
              <a:rPr lang="en-US" dirty="0"/>
              <a:t>92% of women</a:t>
            </a:r>
          </a:p>
          <a:p>
            <a:pPr lvl="1"/>
            <a:r>
              <a:rPr lang="en-US" dirty="0"/>
              <a:t>30% in private practice</a:t>
            </a:r>
          </a:p>
          <a:p>
            <a:pPr lvl="1"/>
            <a:r>
              <a:rPr lang="en-US" dirty="0"/>
              <a:t>23% in public hospital</a:t>
            </a:r>
          </a:p>
          <a:p>
            <a:pPr lvl="1"/>
            <a:r>
              <a:rPr lang="en-US" dirty="0"/>
              <a:t>47% in medico-social structure</a:t>
            </a:r>
          </a:p>
          <a:p>
            <a:r>
              <a:rPr lang="en-US" dirty="0"/>
              <a:t>Average age  : 37,2 </a:t>
            </a:r>
            <a:r>
              <a:rPr lang="en-US" dirty="0" err="1"/>
              <a:t>y.o</a:t>
            </a:r>
            <a:r>
              <a:rPr lang="en-US" dirty="0"/>
              <a:t>.</a:t>
            </a:r>
          </a:p>
          <a:p>
            <a:r>
              <a:rPr lang="en-US" dirty="0"/>
              <a:t>Density : 21,83 for 100 000 </a:t>
            </a:r>
            <a:r>
              <a:rPr lang="en-US" dirty="0" err="1"/>
              <a:t>inhab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i="1" dirty="0"/>
              <a:t>Data on the 1</a:t>
            </a:r>
            <a:r>
              <a:rPr lang="en-US" sz="1400" i="1" baseline="30000" dirty="0"/>
              <a:t>st</a:t>
            </a:r>
            <a:r>
              <a:rPr lang="en-US" sz="1400" i="1" dirty="0"/>
              <a:t> January 2023 - Research, Studies, Evaluation and Statistics Directorate</a:t>
            </a:r>
          </a:p>
        </p:txBody>
      </p:sp>
    </p:spTree>
    <p:extLst>
      <p:ext uri="{BB962C8B-B14F-4D97-AF65-F5344CB8AC3E}">
        <p14:creationId xmlns:p14="http://schemas.microsoft.com/office/powerpoint/2010/main" val="16270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C492D9-952F-DBA1-9558-339737A86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262759"/>
            <a:ext cx="6989263" cy="6369270"/>
          </a:xfrm>
        </p:spPr>
        <p:txBody>
          <a:bodyPr anchor="ctr">
            <a:normAutofit fontScale="92500" lnSpcReduction="10000"/>
          </a:bodyPr>
          <a:lstStyle/>
          <a:p>
            <a:r>
              <a:rPr lang="fr-FR" dirty="0" err="1"/>
              <a:t>Refines</a:t>
            </a:r>
            <a:r>
              <a:rPr lang="fr-FR" dirty="0"/>
              <a:t> observations in the areas of interactions, communication and </a:t>
            </a:r>
            <a:r>
              <a:rPr lang="fr-FR" dirty="0" err="1"/>
              <a:t>child</a:t>
            </a:r>
            <a:r>
              <a:rPr lang="fr-FR" dirty="0"/>
              <a:t> </a:t>
            </a:r>
            <a:r>
              <a:rPr lang="fr-FR" dirty="0" err="1"/>
              <a:t>interests</a:t>
            </a:r>
            <a:r>
              <a:rPr lang="fr-FR" dirty="0"/>
              <a:t> and </a:t>
            </a:r>
            <a:r>
              <a:rPr lang="fr-FR" dirty="0" err="1"/>
              <a:t>thus</a:t>
            </a:r>
            <a:r>
              <a:rPr lang="fr-FR" dirty="0"/>
              <a:t> </a:t>
            </a:r>
            <a:r>
              <a:rPr lang="fr-FR" dirty="0" err="1"/>
              <a:t>participates</a:t>
            </a:r>
            <a:r>
              <a:rPr lang="fr-FR" dirty="0"/>
              <a:t> in the diagnostic formulation (Perrin &amp; </a:t>
            </a:r>
            <a:r>
              <a:rPr lang="fr-FR" dirty="0" err="1"/>
              <a:t>Laranjeira</a:t>
            </a:r>
            <a:r>
              <a:rPr lang="fr-FR" dirty="0"/>
              <a:t>, 2009; Perrin 2007)</a:t>
            </a:r>
          </a:p>
          <a:p>
            <a:endParaRPr lang="fr-FR" dirty="0"/>
          </a:p>
          <a:p>
            <a:r>
              <a:rPr lang="fr-FR" dirty="0"/>
              <a:t> Important for the </a:t>
            </a:r>
            <a:r>
              <a:rPr lang="fr-FR" dirty="0" err="1"/>
              <a:t>development</a:t>
            </a:r>
            <a:r>
              <a:rPr lang="fr-FR" dirty="0"/>
              <a:t> of a </a:t>
            </a:r>
            <a:r>
              <a:rPr lang="fr-FR" dirty="0" err="1"/>
              <a:t>comprehensive</a:t>
            </a:r>
            <a:r>
              <a:rPr lang="fr-FR" dirty="0"/>
              <a:t>, </a:t>
            </a:r>
            <a:r>
              <a:rPr lang="fr-FR" dirty="0" err="1"/>
              <a:t>coherent</a:t>
            </a:r>
            <a:r>
              <a:rPr lang="fr-FR" dirty="0"/>
              <a:t> and </a:t>
            </a:r>
            <a:r>
              <a:rPr lang="fr-FR" dirty="0" err="1"/>
              <a:t>individualized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proximal zone of </a:t>
            </a:r>
            <a:r>
              <a:rPr lang="fr-FR" dirty="0" err="1"/>
              <a:t>child</a:t>
            </a:r>
            <a:r>
              <a:rPr lang="fr-FR" dirty="0"/>
              <a:t> </a:t>
            </a:r>
            <a:r>
              <a:rPr lang="fr-FR" dirty="0" err="1"/>
              <a:t>development</a:t>
            </a:r>
            <a:endParaRPr lang="fr-FR" dirty="0"/>
          </a:p>
          <a:p>
            <a:endParaRPr lang="fr-FR" dirty="0"/>
          </a:p>
          <a:p>
            <a:r>
              <a:rPr lang="fr-FR" dirty="0"/>
              <a:t> Exploration and </a:t>
            </a:r>
            <a:r>
              <a:rPr lang="fr-FR" dirty="0" err="1"/>
              <a:t>analysis</a:t>
            </a:r>
            <a:r>
              <a:rPr lang="fr-FR" dirty="0"/>
              <a:t> of the neuro-psycho-</a:t>
            </a:r>
            <a:r>
              <a:rPr lang="fr-FR" dirty="0" err="1"/>
              <a:t>sensori</a:t>
            </a:r>
            <a:r>
              <a:rPr lang="fr-FR" dirty="0"/>
              <a:t>-</a:t>
            </a:r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of the </a:t>
            </a:r>
            <a:r>
              <a:rPr lang="fr-FR" dirty="0" err="1"/>
              <a:t>child</a:t>
            </a:r>
            <a:r>
              <a:rPr lang="fr-FR" dirty="0"/>
              <a:t> in interaction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physical</a:t>
            </a:r>
            <a:r>
              <a:rPr lang="fr-FR" dirty="0"/>
              <a:t> (</a:t>
            </a:r>
            <a:r>
              <a:rPr lang="fr-FR" dirty="0" err="1"/>
              <a:t>objects</a:t>
            </a:r>
            <a:r>
              <a:rPr lang="fr-FR" dirty="0"/>
              <a:t>, </a:t>
            </a:r>
            <a:r>
              <a:rPr lang="fr-FR" dirty="0" err="1"/>
              <a:t>space</a:t>
            </a:r>
            <a:r>
              <a:rPr lang="fr-FR" dirty="0"/>
              <a:t>) and social </a:t>
            </a:r>
            <a:r>
              <a:rPr lang="fr-FR" dirty="0" err="1"/>
              <a:t>environment</a:t>
            </a:r>
            <a:endParaRPr lang="fr-FR" dirty="0"/>
          </a:p>
          <a:p>
            <a:endParaRPr lang="fr-FR" dirty="0"/>
          </a:p>
          <a:p>
            <a:r>
              <a:rPr lang="fr-FR" dirty="0"/>
              <a:t>Quantitative, normative and </a:t>
            </a:r>
            <a:r>
              <a:rPr lang="fr-FR" dirty="0" err="1"/>
              <a:t>developmental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(tests, </a:t>
            </a:r>
            <a:r>
              <a:rPr lang="fr-FR" dirty="0" err="1"/>
              <a:t>scales</a:t>
            </a:r>
            <a:r>
              <a:rPr lang="fr-FR" dirty="0"/>
              <a:t> and questionnaires (</a:t>
            </a:r>
            <a:r>
              <a:rPr lang="fr-FR" dirty="0" err="1"/>
              <a:t>developmental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/ standard </a:t>
            </a:r>
            <a:r>
              <a:rPr lang="fr-FR" dirty="0" err="1"/>
              <a:t>deviation</a:t>
            </a:r>
            <a:r>
              <a:rPr lang="fr-FR" dirty="0"/>
              <a:t> of </a:t>
            </a:r>
            <a:r>
              <a:rPr lang="fr-FR" dirty="0" err="1"/>
              <a:t>recommended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, HAS 2018)</a:t>
            </a:r>
          </a:p>
          <a:p>
            <a:endParaRPr lang="fr-FR" dirty="0"/>
          </a:p>
          <a:p>
            <a:r>
              <a:rPr lang="fr-FR" dirty="0"/>
              <a:t>Semi-</a:t>
            </a:r>
            <a:r>
              <a:rPr lang="fr-FR" dirty="0" err="1"/>
              <a:t>structured</a:t>
            </a:r>
            <a:r>
              <a:rPr lang="fr-FR" dirty="0"/>
              <a:t> qualitative </a:t>
            </a:r>
            <a:r>
              <a:rPr lang="fr-FR" dirty="0" err="1"/>
              <a:t>evaluation</a:t>
            </a:r>
            <a:r>
              <a:rPr lang="fr-FR" dirty="0"/>
              <a:t> (</a:t>
            </a:r>
            <a:r>
              <a:rPr lang="fr-FR" dirty="0" err="1"/>
              <a:t>clinical</a:t>
            </a:r>
            <a:r>
              <a:rPr lang="fr-FR" dirty="0"/>
              <a:t> observation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 in </a:t>
            </a:r>
            <a:r>
              <a:rPr lang="fr-FR" dirty="0" err="1"/>
              <a:t>play</a:t>
            </a:r>
            <a:r>
              <a:rPr lang="fr-FR" dirty="0"/>
              <a:t> situation)</a:t>
            </a:r>
          </a:p>
          <a:p>
            <a:endParaRPr lang="fr-FR" dirty="0"/>
          </a:p>
          <a:p>
            <a:r>
              <a:rPr lang="fr-FR" dirty="0" err="1"/>
              <a:t>Formal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(free time, </a:t>
            </a:r>
            <a:r>
              <a:rPr lang="fr-FR" dirty="0" err="1"/>
              <a:t>spontaneous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, </a:t>
            </a:r>
            <a:r>
              <a:rPr lang="fr-FR" dirty="0" err="1"/>
              <a:t>creativity</a:t>
            </a:r>
            <a:r>
              <a:rPr lang="fr-FR" dirty="0"/>
              <a:t> and </a:t>
            </a:r>
            <a:r>
              <a:rPr lang="fr-FR" dirty="0" err="1"/>
              <a:t>spontaneous</a:t>
            </a:r>
            <a:r>
              <a:rPr lang="fr-FR" dirty="0"/>
              <a:t> </a:t>
            </a:r>
            <a:r>
              <a:rPr lang="fr-FR" dirty="0" err="1"/>
              <a:t>interests</a:t>
            </a:r>
            <a:r>
              <a:rPr lang="fr-FR" dirty="0"/>
              <a:t> of the </a:t>
            </a:r>
            <a:r>
              <a:rPr lang="fr-FR" dirty="0" err="1"/>
              <a:t>child</a:t>
            </a:r>
            <a:r>
              <a:rPr lang="fr-FR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55018D-4C6D-8C5B-A0E2-585EB6B3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336" y="872067"/>
            <a:ext cx="3371742" cy="4351866"/>
          </a:xfrm>
        </p:spPr>
        <p:txBody>
          <a:bodyPr anchor="ctr">
            <a:norm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BASICS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-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Psychomotor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Assessment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C492D9-952F-DBA1-9558-339737A86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262759"/>
            <a:ext cx="6989263" cy="6369270"/>
          </a:xfrm>
        </p:spPr>
        <p:txBody>
          <a:bodyPr anchor="ctr">
            <a:normAutofit/>
          </a:bodyPr>
          <a:lstStyle/>
          <a:p>
            <a:r>
              <a:rPr lang="fr-FR" dirty="0" err="1"/>
              <a:t>Psychomotor</a:t>
            </a:r>
            <a:r>
              <a:rPr lang="fr-FR" dirty="0"/>
              <a:t> care in </a:t>
            </a:r>
            <a:r>
              <a:rPr lang="fr-FR" dirty="0" err="1"/>
              <a:t>connection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child’s</a:t>
            </a:r>
            <a:r>
              <a:rPr lang="fr-FR" dirty="0"/>
              <a:t> global and </a:t>
            </a:r>
            <a:r>
              <a:rPr lang="fr-FR" dirty="0" err="1"/>
              <a:t>individualized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and all stakeholders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child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 ASD</a:t>
            </a:r>
          </a:p>
          <a:p>
            <a:endParaRPr lang="fr-FR" dirty="0"/>
          </a:p>
          <a:p>
            <a:r>
              <a:rPr lang="fr-FR" dirty="0"/>
              <a:t>A positive, </a:t>
            </a:r>
            <a:r>
              <a:rPr lang="fr-FR" dirty="0" err="1"/>
              <a:t>dynamic</a:t>
            </a:r>
            <a:r>
              <a:rPr lang="fr-FR" dirty="0"/>
              <a:t> and </a:t>
            </a:r>
            <a:r>
              <a:rPr lang="fr-FR" dirty="0" err="1"/>
              <a:t>creative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child’s</a:t>
            </a:r>
            <a:r>
              <a:rPr lang="fr-FR" dirty="0"/>
              <a:t> </a:t>
            </a:r>
            <a:r>
              <a:rPr lang="fr-FR" dirty="0" err="1"/>
              <a:t>abilities</a:t>
            </a:r>
            <a:r>
              <a:rPr lang="fr-FR" dirty="0"/>
              <a:t> and </a:t>
            </a:r>
            <a:r>
              <a:rPr lang="fr-FR" dirty="0" err="1"/>
              <a:t>emergence</a:t>
            </a:r>
            <a:r>
              <a:rPr lang="fr-FR" dirty="0"/>
              <a:t>, </a:t>
            </a:r>
            <a:r>
              <a:rPr lang="fr-FR" dirty="0" err="1"/>
              <a:t>taking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, </a:t>
            </a:r>
            <a:r>
              <a:rPr lang="fr-FR" dirty="0" err="1"/>
              <a:t>difficulties</a:t>
            </a:r>
            <a:r>
              <a:rPr lang="fr-FR" dirty="0"/>
              <a:t> and </a:t>
            </a:r>
            <a:r>
              <a:rPr lang="fr-FR" dirty="0" err="1"/>
              <a:t>environment</a:t>
            </a:r>
            <a:endParaRPr lang="fr-FR" dirty="0"/>
          </a:p>
          <a:p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structured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assessment</a:t>
            </a:r>
            <a:r>
              <a:rPr lang="fr-FR" dirty="0"/>
              <a:t>, </a:t>
            </a:r>
            <a:r>
              <a:rPr lang="fr-FR" dirty="0" err="1"/>
              <a:t>knowledge</a:t>
            </a:r>
            <a:r>
              <a:rPr lang="fr-FR" dirty="0"/>
              <a:t> of neuro-psycho-</a:t>
            </a:r>
            <a:r>
              <a:rPr lang="fr-FR" dirty="0" err="1"/>
              <a:t>sensori</a:t>
            </a:r>
            <a:r>
              <a:rPr lang="fr-FR" dirty="0"/>
              <a:t>-</a:t>
            </a:r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and </a:t>
            </a:r>
            <a:r>
              <a:rPr lang="fr-FR" dirty="0" err="1"/>
              <a:t>synergy</a:t>
            </a:r>
            <a:r>
              <a:rPr lang="fr-FR" dirty="0"/>
              <a:t> of all </a:t>
            </a:r>
            <a:r>
              <a:rPr lang="fr-FR" dirty="0" err="1"/>
              <a:t>psychomotor</a:t>
            </a:r>
            <a:r>
              <a:rPr lang="fr-FR" dirty="0"/>
              <a:t> and </a:t>
            </a:r>
            <a:r>
              <a:rPr lang="fr-FR" dirty="0" err="1"/>
              <a:t>developmental</a:t>
            </a:r>
            <a:r>
              <a:rPr lang="fr-FR" dirty="0"/>
              <a:t> </a:t>
            </a:r>
            <a:r>
              <a:rPr lang="fr-FR" dirty="0" err="1"/>
              <a:t>functions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Play, </a:t>
            </a:r>
            <a:r>
              <a:rPr lang="fr-FR" dirty="0" err="1"/>
              <a:t>pleasure</a:t>
            </a:r>
            <a:r>
              <a:rPr lang="fr-FR" dirty="0"/>
              <a:t>, </a:t>
            </a:r>
            <a:r>
              <a:rPr lang="fr-FR" dirty="0" err="1"/>
              <a:t>discovery</a:t>
            </a:r>
            <a:r>
              <a:rPr lang="fr-FR" dirty="0"/>
              <a:t>, </a:t>
            </a:r>
            <a:r>
              <a:rPr lang="fr-FR" dirty="0" err="1"/>
              <a:t>sensory</a:t>
            </a:r>
            <a:r>
              <a:rPr lang="fr-FR" dirty="0"/>
              <a:t>, </a:t>
            </a:r>
            <a:r>
              <a:rPr lang="fr-FR" dirty="0" err="1"/>
              <a:t>emotional</a:t>
            </a:r>
            <a:r>
              <a:rPr lang="fr-FR" dirty="0"/>
              <a:t> and </a:t>
            </a:r>
            <a:r>
              <a:rPr lang="fr-FR" dirty="0" err="1"/>
              <a:t>relational</a:t>
            </a:r>
            <a:r>
              <a:rPr lang="fr-FR" dirty="0"/>
              <a:t> </a:t>
            </a:r>
            <a:r>
              <a:rPr lang="fr-FR" dirty="0" err="1"/>
              <a:t>experimentation</a:t>
            </a:r>
            <a:r>
              <a:rPr lang="fr-FR" dirty="0"/>
              <a:t> are at the </a:t>
            </a:r>
            <a:r>
              <a:rPr lang="fr-FR" dirty="0" err="1"/>
              <a:t>heart</a:t>
            </a:r>
            <a:r>
              <a:rPr lang="fr-FR" dirty="0"/>
              <a:t> of the </a:t>
            </a:r>
            <a:r>
              <a:rPr lang="fr-FR" dirty="0" err="1"/>
              <a:t>psychomotor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2F88AA3-3DA3-E3D5-C5E9-AAD86D5A655E}"/>
              </a:ext>
            </a:extLst>
          </p:cNvPr>
          <p:cNvSpPr txBox="1">
            <a:spLocks/>
          </p:cNvSpPr>
          <p:nvPr/>
        </p:nvSpPr>
        <p:spPr>
          <a:xfrm>
            <a:off x="7333748" y="937831"/>
            <a:ext cx="3371742" cy="435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BASICS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-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243798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B5536552-71D8-90C9-8EC3-467C22620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5874" r="16176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08EFDAA-024A-6175-EB80-6BC01508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96" y="1986391"/>
            <a:ext cx="5398090" cy="24805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/>
              <a:t>Why a psychomotor therapist for ASD children and adults ?</a:t>
            </a:r>
          </a:p>
        </p:txBody>
      </p:sp>
    </p:spTree>
    <p:extLst>
      <p:ext uri="{BB962C8B-B14F-4D97-AF65-F5344CB8AC3E}">
        <p14:creationId xmlns:p14="http://schemas.microsoft.com/office/powerpoint/2010/main" val="232955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pérage des Troubles du Neuro-Développement (TND) : un nouveau livret pour  l'intervention précoce - Anecamsp">
            <a:extLst>
              <a:ext uri="{FF2B5EF4-FFF2-40B4-BE49-F238E27FC236}">
                <a16:creationId xmlns:a16="http://schemas.microsoft.com/office/drawing/2014/main" id="{33C02BCD-BF7A-0950-43F4-AE03AE205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0" r="1" b="2086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727D356-8E27-D325-6553-A3B2B239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80" y="303900"/>
            <a:ext cx="4297228" cy="789176"/>
          </a:xfrm>
        </p:spPr>
        <p:txBody>
          <a:bodyPr>
            <a:normAutofit/>
          </a:bodyPr>
          <a:lstStyle/>
          <a:p>
            <a:r>
              <a:rPr lang="fr-FR" dirty="0" err="1"/>
              <a:t>Motor</a:t>
            </a:r>
            <a:r>
              <a:rPr lang="fr-FR" dirty="0"/>
              <a:t> Dimension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794900E-69B2-9246-BC5E-3068A2D0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8108"/>
            <a:ext cx="5171090" cy="3531602"/>
          </a:xfrm>
        </p:spPr>
        <p:txBody>
          <a:bodyPr>
            <a:normAutofit/>
          </a:bodyPr>
          <a:lstStyle/>
          <a:p>
            <a:r>
              <a:rPr lang="en-US" sz="1600" dirty="0"/>
              <a:t>Prevalence of motor disorders in 79% of ASD children (Green and al., 2009)</a:t>
            </a:r>
          </a:p>
          <a:p>
            <a:r>
              <a:rPr lang="en-US" sz="1600" dirty="0"/>
              <a:t>General and significant motor deficit in ASD compared to children of the same age (</a:t>
            </a:r>
            <a:r>
              <a:rPr lang="en-US" sz="1600" dirty="0" err="1"/>
              <a:t>Whyatt</a:t>
            </a:r>
            <a:r>
              <a:rPr lang="en-US" sz="1600" dirty="0"/>
              <a:t> and Craig, 2012)</a:t>
            </a:r>
          </a:p>
          <a:p>
            <a:r>
              <a:rPr lang="en-US" sz="1600" dirty="0"/>
              <a:t>Frequent motor particularity (Kaur and al., 2018)</a:t>
            </a:r>
          </a:p>
          <a:p>
            <a:r>
              <a:rPr lang="en-US" sz="1600" dirty="0"/>
              <a:t>Correlation between motor impairment in ASD and language, social skills and I.Q. deficits (</a:t>
            </a:r>
            <a:r>
              <a:rPr lang="en-US" sz="1600" dirty="0" err="1"/>
              <a:t>Fulceri</a:t>
            </a:r>
            <a:r>
              <a:rPr lang="en-US" sz="1600" dirty="0"/>
              <a:t> et al., 2</a:t>
            </a:r>
          </a:p>
          <a:p>
            <a:r>
              <a:rPr lang="en-US" sz="1600" dirty="0"/>
              <a:t>Children with ASD at 86% risk of motor impairment (Bhat, 2020)</a:t>
            </a:r>
          </a:p>
        </p:txBody>
      </p:sp>
      <p:cxnSp>
        <p:nvCxnSpPr>
          <p:cNvPr id="2085" name="Straight Connector 208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7" name="Straight Connector 208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10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D5924D-8C25-F8B3-9837-AADC6F37845F}"/>
              </a:ext>
            </a:extLst>
          </p:cNvPr>
          <p:cNvSpPr txBox="1"/>
          <p:nvPr/>
        </p:nvSpPr>
        <p:spPr>
          <a:xfrm>
            <a:off x="677333" y="5339255"/>
            <a:ext cx="408385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i="1" dirty="0" err="1"/>
              <a:t>Motor</a:t>
            </a:r>
            <a:r>
              <a:rPr lang="fr-FR" sz="1400" i="1" dirty="0"/>
              <a:t> </a:t>
            </a:r>
            <a:r>
              <a:rPr lang="fr-FR" sz="1400" i="1" dirty="0" err="1"/>
              <a:t>Impairments</a:t>
            </a:r>
            <a:r>
              <a:rPr lang="fr-FR" sz="1400" i="1" dirty="0"/>
              <a:t> in </a:t>
            </a:r>
            <a:r>
              <a:rPr lang="fr-FR" sz="1400" i="1" dirty="0" err="1"/>
              <a:t>Children</a:t>
            </a:r>
            <a:r>
              <a:rPr lang="fr-FR" sz="1400" i="1" dirty="0"/>
              <a:t> </a:t>
            </a:r>
            <a:r>
              <a:rPr lang="fr-FR" sz="1400" i="1" dirty="0" err="1"/>
              <a:t>with</a:t>
            </a:r>
            <a:r>
              <a:rPr lang="fr-FR" sz="1400" i="1" dirty="0"/>
              <a:t> </a:t>
            </a:r>
            <a:r>
              <a:rPr lang="fr-FR" sz="1400" i="1" dirty="0" err="1"/>
              <a:t>Autism</a:t>
            </a:r>
            <a:r>
              <a:rPr lang="fr-FR" sz="1400" i="1" dirty="0"/>
              <a:t> Spectrum </a:t>
            </a:r>
            <a:r>
              <a:rPr lang="fr-FR" sz="1400" i="1" dirty="0" err="1"/>
              <a:t>Disorder</a:t>
            </a:r>
            <a:r>
              <a:rPr lang="fr-FR" sz="1400" i="1" dirty="0"/>
              <a:t>: A </a:t>
            </a:r>
            <a:r>
              <a:rPr lang="fr-FR" sz="1400" i="1" dirty="0" err="1"/>
              <a:t>Systematic</a:t>
            </a:r>
            <a:r>
              <a:rPr lang="fr-FR" sz="1400" i="1" dirty="0"/>
              <a:t> </a:t>
            </a:r>
            <a:r>
              <a:rPr lang="fr-FR" sz="1400" i="1" dirty="0" err="1"/>
              <a:t>Review</a:t>
            </a:r>
            <a:r>
              <a:rPr lang="fr-FR" sz="1400" i="1" dirty="0"/>
              <a:t> and Meta-</a:t>
            </a:r>
            <a:r>
              <a:rPr lang="fr-FR" sz="1400" i="1" dirty="0" err="1"/>
              <a:t>analysis</a:t>
            </a:r>
            <a:r>
              <a:rPr lang="fr-FR" sz="1400" i="1" dirty="0"/>
              <a:t> (</a:t>
            </a:r>
            <a:r>
              <a:rPr lang="fr-FR" sz="1400" i="1" dirty="0" err="1"/>
              <a:t>Kangarani</a:t>
            </a:r>
            <a:r>
              <a:rPr lang="fr-FR" sz="1400" i="1" dirty="0"/>
              <a:t> </a:t>
            </a:r>
            <a:r>
              <a:rPr lang="fr-FR" sz="1400" i="1" dirty="0" err="1"/>
              <a:t>Farahani</a:t>
            </a:r>
            <a:r>
              <a:rPr lang="fr-FR" sz="1400" i="1" dirty="0"/>
              <a:t> et al., 2023)</a:t>
            </a:r>
          </a:p>
        </p:txBody>
      </p:sp>
    </p:spTree>
    <p:extLst>
      <p:ext uri="{BB962C8B-B14F-4D97-AF65-F5344CB8AC3E}">
        <p14:creationId xmlns:p14="http://schemas.microsoft.com/office/powerpoint/2010/main" val="63776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pérage des Troubles du Neuro-Développement (TND) : un nouveau livret pour  l'intervention précoce - Anecamsp">
            <a:extLst>
              <a:ext uri="{FF2B5EF4-FFF2-40B4-BE49-F238E27FC236}">
                <a16:creationId xmlns:a16="http://schemas.microsoft.com/office/drawing/2014/main" id="{33C02BCD-BF7A-0950-43F4-AE03AE205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0" r="1" b="2086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727D356-8E27-D325-6553-A3B2B239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9" y="303900"/>
            <a:ext cx="3981918" cy="1320800"/>
          </a:xfrm>
        </p:spPr>
        <p:txBody>
          <a:bodyPr>
            <a:normAutofit/>
          </a:bodyPr>
          <a:lstStyle/>
          <a:p>
            <a:r>
              <a:rPr lang="fr-FR" dirty="0" err="1"/>
              <a:t>Sensory</a:t>
            </a:r>
            <a:r>
              <a:rPr lang="fr-FR" dirty="0"/>
              <a:t> Dimension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794900E-69B2-9246-BC5E-3068A2D0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65" y="1263845"/>
            <a:ext cx="5424616" cy="400586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Mary Temple Grandin</a:t>
            </a:r>
          </a:p>
          <a:p>
            <a:endParaRPr lang="en-US" dirty="0"/>
          </a:p>
          <a:p>
            <a:r>
              <a:rPr lang="en-US" dirty="0"/>
              <a:t>Extreme sensory modulation behaviors in toddlers with autism spectrum disorders (Ben-</a:t>
            </a:r>
            <a:r>
              <a:rPr lang="en-US" dirty="0" err="1"/>
              <a:t>Sasson</a:t>
            </a:r>
            <a:r>
              <a:rPr lang="en-US" dirty="0"/>
              <a:t> and al., 2007).</a:t>
            </a:r>
          </a:p>
          <a:p>
            <a:endParaRPr lang="fr-FR" dirty="0"/>
          </a:p>
          <a:p>
            <a:r>
              <a:rPr lang="fr-FR" dirty="0" err="1"/>
              <a:t>prevalence</a:t>
            </a:r>
            <a:r>
              <a:rPr lang="fr-FR" dirty="0"/>
              <a:t> </a:t>
            </a:r>
            <a:r>
              <a:rPr lang="fr-FR" dirty="0" err="1"/>
              <a:t>estimates</a:t>
            </a:r>
            <a:r>
              <a:rPr lang="fr-FR" dirty="0"/>
              <a:t> </a:t>
            </a:r>
            <a:r>
              <a:rPr lang="fr-FR" dirty="0" err="1"/>
              <a:t>varying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69% to 95% (</a:t>
            </a:r>
            <a:r>
              <a:rPr lang="en-US" dirty="0"/>
              <a:t>Hazen and al. 2014)</a:t>
            </a:r>
          </a:p>
          <a:p>
            <a:endParaRPr lang="en-US" dirty="0"/>
          </a:p>
          <a:p>
            <a:r>
              <a:rPr lang="en-US" dirty="0"/>
              <a:t>Different Sensory Subtypes in children with ASD (</a:t>
            </a:r>
            <a:r>
              <a:rPr lang="en-US" dirty="0" err="1"/>
              <a:t>Ausdereau</a:t>
            </a:r>
            <a:r>
              <a:rPr lang="en-US" dirty="0"/>
              <a:t> and al. 2014)</a:t>
            </a:r>
          </a:p>
        </p:txBody>
      </p:sp>
      <p:cxnSp>
        <p:nvCxnSpPr>
          <p:cNvPr id="2085" name="Straight Connector 208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7" name="Straight Connector 208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10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321B49-608C-BE95-300F-2E82DE380897}"/>
              </a:ext>
            </a:extLst>
          </p:cNvPr>
          <p:cNvSpPr txBox="1"/>
          <p:nvPr/>
        </p:nvSpPr>
        <p:spPr>
          <a:xfrm>
            <a:off x="651844" y="5594155"/>
            <a:ext cx="40838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i="1" dirty="0" err="1"/>
              <a:t>Sensory</a:t>
            </a:r>
            <a:r>
              <a:rPr lang="fr-FR" sz="1400" i="1" dirty="0"/>
              <a:t> </a:t>
            </a:r>
            <a:r>
              <a:rPr lang="fr-FR" sz="1400" i="1" dirty="0" err="1"/>
              <a:t>processing</a:t>
            </a:r>
            <a:r>
              <a:rPr lang="fr-FR" sz="1400" i="1" dirty="0"/>
              <a:t> in </a:t>
            </a:r>
            <a:r>
              <a:rPr lang="fr-FR" sz="1400" i="1" dirty="0" err="1"/>
              <a:t>autism</a:t>
            </a:r>
            <a:r>
              <a:rPr lang="fr-FR" sz="1400" i="1" dirty="0"/>
              <a:t> </a:t>
            </a:r>
            <a:r>
              <a:rPr lang="fr-FR" sz="1400" i="1" dirty="0" err="1"/>
              <a:t>spectrum</a:t>
            </a:r>
            <a:r>
              <a:rPr lang="fr-FR" sz="1400" i="1" dirty="0"/>
              <a:t> </a:t>
            </a:r>
            <a:r>
              <a:rPr lang="fr-FR" sz="1400" i="1" dirty="0" err="1"/>
              <a:t>disorders</a:t>
            </a:r>
            <a:r>
              <a:rPr lang="fr-FR" sz="1400" i="1" dirty="0"/>
              <a:t>. </a:t>
            </a:r>
            <a:r>
              <a:rPr lang="fr-FR" sz="1400" i="1" dirty="0" err="1"/>
              <a:t>Stanciu</a:t>
            </a:r>
            <a:r>
              <a:rPr lang="fr-FR" sz="1400" i="1" dirty="0"/>
              <a:t> and </a:t>
            </a:r>
            <a:r>
              <a:rPr lang="fr-FR" sz="1400" i="1" dirty="0" err="1"/>
              <a:t>Delvenne</a:t>
            </a:r>
            <a:r>
              <a:rPr lang="fr-FR" sz="1400" i="1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400019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pérage des Troubles du Neuro-Développement (TND) : un nouveau livret pour  l'intervention précoce - Anecamsp">
            <a:extLst>
              <a:ext uri="{FF2B5EF4-FFF2-40B4-BE49-F238E27FC236}">
                <a16:creationId xmlns:a16="http://schemas.microsoft.com/office/drawing/2014/main" id="{33C02BCD-BF7A-0950-43F4-AE03AE205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0" r="1" b="2086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727D356-8E27-D325-6553-A3B2B239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9" y="303900"/>
            <a:ext cx="3981918" cy="1320800"/>
          </a:xfrm>
        </p:spPr>
        <p:txBody>
          <a:bodyPr anchor="ctr">
            <a:normAutofit/>
          </a:bodyPr>
          <a:lstStyle/>
          <a:p>
            <a:pPr algn="ctr"/>
            <a:r>
              <a:rPr lang="fr-FR" dirty="0"/>
              <a:t>But </a:t>
            </a:r>
            <a:r>
              <a:rPr lang="fr-FR" dirty="0" err="1"/>
              <a:t>also</a:t>
            </a:r>
            <a:r>
              <a:rPr lang="fr-FR" dirty="0"/>
              <a:t>…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794900E-69B2-9246-BC5E-3068A2D0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10" y="1831404"/>
            <a:ext cx="5424616" cy="400586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Emotional regulation and anxiousness</a:t>
            </a:r>
          </a:p>
          <a:p>
            <a:endParaRPr lang="en-US" dirty="0"/>
          </a:p>
          <a:p>
            <a:r>
              <a:rPr lang="en-US" dirty="0"/>
              <a:t>Cognitive disorders</a:t>
            </a:r>
          </a:p>
          <a:p>
            <a:endParaRPr lang="fr-FR" dirty="0"/>
          </a:p>
          <a:p>
            <a:r>
              <a:rPr lang="fr-FR" dirty="0"/>
              <a:t>Parental </a:t>
            </a:r>
            <a:r>
              <a:rPr lang="fr-FR" dirty="0" err="1"/>
              <a:t>accompaniment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Learning disorders</a:t>
            </a:r>
          </a:p>
        </p:txBody>
      </p:sp>
      <p:cxnSp>
        <p:nvCxnSpPr>
          <p:cNvPr id="2085" name="Straight Connector 208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7" name="Straight Connector 208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9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10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1211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142</TotalTime>
  <Words>950</Words>
  <Application>Microsoft Office PowerPoint</Application>
  <PresentationFormat>Широкоэкранный</PresentationFormat>
  <Paragraphs>104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Aptos</vt:lpstr>
      <vt:lpstr>Arial</vt:lpstr>
      <vt:lpstr>Roboto</vt:lpstr>
      <vt:lpstr>Trebuchet MS</vt:lpstr>
      <vt:lpstr>Wingdings 3</vt:lpstr>
      <vt:lpstr>Facette</vt:lpstr>
      <vt:lpstr>Interventions of Psychomotor therapist in the accompaniment of children and adults with autism</vt:lpstr>
      <vt:lpstr>Psychomotricity ? Psychomotor Therapist ?</vt:lpstr>
      <vt:lpstr>ABOUT THE PROFESSION</vt:lpstr>
      <vt:lpstr>BASICS - Psychomotor Assessment</vt:lpstr>
      <vt:lpstr>Презентация PowerPoint</vt:lpstr>
      <vt:lpstr>Why a psychomotor therapist for ASD children and adults ?</vt:lpstr>
      <vt:lpstr>Motor Dimension</vt:lpstr>
      <vt:lpstr>Sensory Dimension</vt:lpstr>
      <vt:lpstr>But also…</vt:lpstr>
      <vt:lpstr>What do we do ? Specific tools</vt:lpstr>
      <vt:lpstr>More largely, psychomotor interventions for ASD</vt:lpstr>
      <vt:lpstr>More largely, psychomotor interventions beyond ASD</vt:lpstr>
      <vt:lpstr>To conclude…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Interventions of Psychomotor therapist in the accompaniment of children and adults with autism</dc:title>
  <dc:creator>Nicolas RAYNAL</dc:creator>
  <cp:lastModifiedBy>R K</cp:lastModifiedBy>
  <cp:revision>7</cp:revision>
  <dcterms:created xsi:type="dcterms:W3CDTF">2024-04-11T12:16:38Z</dcterms:created>
  <dcterms:modified xsi:type="dcterms:W3CDTF">2024-04-12T09:02:34Z</dcterms:modified>
</cp:coreProperties>
</file>