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82" r:id="rId6"/>
    <p:sldId id="264" r:id="rId7"/>
    <p:sldId id="265" r:id="rId8"/>
    <p:sldId id="267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0FE"/>
    <a:srgbClr val="E8EDFE"/>
    <a:srgbClr val="E2E9FE"/>
    <a:srgbClr val="C4D1FC"/>
    <a:srgbClr val="BDDEFF"/>
    <a:srgbClr val="99CCFF"/>
    <a:srgbClr val="FAA9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9" autoAdjust="0"/>
    <p:restoredTop sz="94660"/>
  </p:normalViewPr>
  <p:slideViewPr>
    <p:cSldViewPr>
      <p:cViewPr>
        <p:scale>
          <a:sx n="118" d="100"/>
          <a:sy n="118" d="100"/>
        </p:scale>
        <p:origin x="-35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5F05E-24C5-468C-9DD2-6F70B9FCD3D6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18CD-B9C7-4915-95F6-65505D81E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0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8CD-B9C7-4915-95F6-65505D81E2D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08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8CD-B9C7-4915-95F6-65505D81E2D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246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8CD-B9C7-4915-95F6-65505D81E2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29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8CD-B9C7-4915-95F6-65505D81E2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51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8CD-B9C7-4915-95F6-65505D81E2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51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8CD-B9C7-4915-95F6-65505D81E2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44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8CD-B9C7-4915-95F6-65505D81E2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920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8CD-B9C7-4915-95F6-65505D81E2D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77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8CD-B9C7-4915-95F6-65505D81E2D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4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Freeform 31"/>
          <p:cNvSpPr>
            <a:spLocks/>
          </p:cNvSpPr>
          <p:nvPr/>
        </p:nvSpPr>
        <p:spPr bwMode="gray">
          <a:xfrm>
            <a:off x="0" y="3481388"/>
            <a:ext cx="9155113" cy="3376612"/>
          </a:xfrm>
          <a:custGeom>
            <a:avLst/>
            <a:gdLst>
              <a:gd name="T0" fmla="*/ 0 w 5767"/>
              <a:gd name="T1" fmla="*/ 1760 h 2127"/>
              <a:gd name="T2" fmla="*/ 5767 w 5767"/>
              <a:gd name="T3" fmla="*/ 0 h 2127"/>
              <a:gd name="T4" fmla="*/ 5760 w 5767"/>
              <a:gd name="T5" fmla="*/ 2127 h 2127"/>
              <a:gd name="T6" fmla="*/ 0 w 5767"/>
              <a:gd name="T7" fmla="*/ 2127 h 2127"/>
              <a:gd name="T8" fmla="*/ 0 w 5767"/>
              <a:gd name="T9" fmla="*/ 1760 h 2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7" h="2127">
                <a:moveTo>
                  <a:pt x="0" y="1760"/>
                </a:moveTo>
                <a:lnTo>
                  <a:pt x="5767" y="0"/>
                </a:lnTo>
                <a:lnTo>
                  <a:pt x="5760" y="2127"/>
                </a:lnTo>
                <a:lnTo>
                  <a:pt x="0" y="2127"/>
                </a:lnTo>
                <a:lnTo>
                  <a:pt x="0" y="17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4" name="AutoShape 32" descr="06"/>
          <p:cNvSpPr>
            <a:spLocks noChangeArrowheads="1"/>
          </p:cNvSpPr>
          <p:nvPr/>
        </p:nvSpPr>
        <p:spPr bwMode="gray">
          <a:xfrm rot="-1015610">
            <a:off x="-141288" y="5310188"/>
            <a:ext cx="2541588" cy="573087"/>
          </a:xfrm>
          <a:prstGeom prst="parallelogram">
            <a:avLst>
              <a:gd name="adj" fmla="val 30059"/>
            </a:avLst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AutoShape 33" descr="05"/>
          <p:cNvSpPr>
            <a:spLocks noChangeArrowheads="1"/>
          </p:cNvSpPr>
          <p:nvPr/>
        </p:nvSpPr>
        <p:spPr bwMode="gray">
          <a:xfrm rot="-1015610">
            <a:off x="2154238" y="4610100"/>
            <a:ext cx="2546350" cy="573088"/>
          </a:xfrm>
          <a:prstGeom prst="parallelogram">
            <a:avLst>
              <a:gd name="adj" fmla="val 30115"/>
            </a:avLst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AutoShape 34" descr="03"/>
          <p:cNvSpPr>
            <a:spLocks noChangeArrowheads="1"/>
          </p:cNvSpPr>
          <p:nvPr/>
        </p:nvSpPr>
        <p:spPr bwMode="gray">
          <a:xfrm rot="-1015610">
            <a:off x="4448175" y="3908425"/>
            <a:ext cx="2552700" cy="573088"/>
          </a:xfrm>
          <a:prstGeom prst="parallelogram">
            <a:avLst>
              <a:gd name="adj" fmla="val 30190"/>
            </a:avLst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07" name="AutoShape 35" descr="02"/>
          <p:cNvSpPr>
            <a:spLocks noChangeArrowheads="1"/>
          </p:cNvSpPr>
          <p:nvPr/>
        </p:nvSpPr>
        <p:spPr bwMode="gray">
          <a:xfrm rot="-1015610">
            <a:off x="6751638" y="3206750"/>
            <a:ext cx="2533650" cy="573088"/>
          </a:xfrm>
          <a:prstGeom prst="parallelogram">
            <a:avLst>
              <a:gd name="adj" fmla="val 29965"/>
            </a:avLst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4ED040D0-33B4-4895-AD0A-15AB630E48B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114800" y="5838825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/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57200" y="2133600"/>
            <a:ext cx="54752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077200" cy="6826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52358-E5E5-4F3F-A6D6-56B9F8F417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8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1FE13-052F-4218-9099-254F96FD3C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6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305800" cy="4953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BF31B7D-B09F-43A4-A4CC-E757ACFBED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1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A5FB9-53D1-4B50-9D32-3F1B114AE9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1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22AF8-92D5-4391-AD33-EC76A6264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2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88465-1C83-4094-8609-ECE9F88437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31A0A-7921-472A-BE99-870FA3984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90318-12F6-4BAD-8655-0550FF03F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7F029-C753-4446-A5F0-099D33475D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0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90622-CBB9-4F46-A5EC-43B735F07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1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7DA1B-7E34-4EF1-821C-80DE09248D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Image" r:id="rId15" imgW="13003175" imgH="1612698" progId="Photoshop.Image.6">
                  <p:embed/>
                </p:oleObj>
              </mc:Choice>
              <mc:Fallback>
                <p:oleObj name="Image" r:id="rId15" imgW="13003175" imgH="1612698" progId="Photoshop.Image.6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0" name="Freeform 36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>
              <a:gd name="T0" fmla="*/ 1488 w 5760"/>
              <a:gd name="T1" fmla="*/ 0 h 4320"/>
              <a:gd name="T2" fmla="*/ 564 w 5760"/>
              <a:gd name="T3" fmla="*/ 617 h 4320"/>
              <a:gd name="T4" fmla="*/ 0 w 5760"/>
              <a:gd name="T5" fmla="*/ 1734 h 4320"/>
              <a:gd name="T6" fmla="*/ 0 w 5760"/>
              <a:gd name="T7" fmla="*/ 4320 h 4320"/>
              <a:gd name="T8" fmla="*/ 5760 w 5760"/>
              <a:gd name="T9" fmla="*/ 4320 h 4320"/>
              <a:gd name="T10" fmla="*/ 5760 w 5760"/>
              <a:gd name="T11" fmla="*/ 0 h 4320"/>
              <a:gd name="T12" fmla="*/ 1488 w 5760"/>
              <a:gd name="T13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914400"/>
            <a:ext cx="9144000" cy="350838"/>
            <a:chOff x="0" y="672"/>
            <a:chExt cx="5760" cy="221"/>
          </a:xfrm>
        </p:grpSpPr>
        <p:sp>
          <p:nvSpPr>
            <p:cNvPr id="1062" name="AutoShape 38" descr="06"/>
            <p:cNvSpPr>
              <a:spLocks noChangeArrowheads="1"/>
            </p:cNvSpPr>
            <p:nvPr userDrawn="1"/>
          </p:nvSpPr>
          <p:spPr bwMode="gray">
            <a:xfrm>
              <a:off x="0" y="674"/>
              <a:ext cx="1443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7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AutoShape 39" descr="05"/>
            <p:cNvSpPr>
              <a:spLocks noChangeArrowheads="1"/>
            </p:cNvSpPr>
            <p:nvPr userDrawn="1"/>
          </p:nvSpPr>
          <p:spPr bwMode="gray">
            <a:xfrm>
              <a:off x="1434" y="674"/>
              <a:ext cx="1446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8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AutoShape 40" descr="03"/>
            <p:cNvSpPr>
              <a:spLocks noChangeArrowheads="1"/>
            </p:cNvSpPr>
            <p:nvPr userDrawn="1"/>
          </p:nvSpPr>
          <p:spPr bwMode="gray">
            <a:xfrm>
              <a:off x="2876" y="674"/>
              <a:ext cx="1449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9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" name="AutoShape 41" descr="02"/>
            <p:cNvSpPr>
              <a:spLocks noChangeArrowheads="1"/>
            </p:cNvSpPr>
            <p:nvPr userDrawn="1"/>
          </p:nvSpPr>
          <p:spPr bwMode="gray">
            <a:xfrm>
              <a:off x="4322" y="672"/>
              <a:ext cx="1438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20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E3A1CF-5DDE-4951-9B2C-D8873931FF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28600"/>
            <a:ext cx="8229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>
                <a:solidFill>
                  <a:srgbClr val="0070C0"/>
                </a:solidFill>
              </a:rPr>
              <a:t>Астана қаласындағы инклюзивті білім беруді дамыту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dirty="0">
                <a:latin typeface="+mn-lt"/>
              </a:rPr>
              <a:t>Инклюзивті білім беру саясатын іске асыру үшін нормативтік база </a:t>
            </a:r>
            <a:endParaRPr lang="en-US" sz="1600" dirty="0">
              <a:solidFill>
                <a:schemeClr val="accent1"/>
              </a:solidFill>
              <a:latin typeface="+mn-lt"/>
            </a:endParaRP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827584" y="1758941"/>
            <a:ext cx="762000" cy="665163"/>
            <a:chOff x="1110" y="2656"/>
            <a:chExt cx="1549" cy="1351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852040" y="4058833"/>
            <a:ext cx="762000" cy="665163"/>
            <a:chOff x="3174" y="2656"/>
            <a:chExt cx="1549" cy="1351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438400" y="2362200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763688" y="1628800"/>
            <a:ext cx="70214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</a:rPr>
              <a:t>Мектепке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дейінгі</a:t>
            </a:r>
            <a:r>
              <a:rPr lang="ru-RU" b="1" dirty="0">
                <a:solidFill>
                  <a:srgbClr val="002060"/>
                </a:solidFill>
              </a:rPr>
              <a:t>, орта, </a:t>
            </a:r>
            <a:r>
              <a:rPr lang="ru-RU" b="1" dirty="0" err="1">
                <a:solidFill>
                  <a:srgbClr val="002060"/>
                </a:solidFill>
              </a:rPr>
              <a:t>техникалық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және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кәсіптік</a:t>
            </a:r>
            <a:r>
              <a:rPr lang="ru-RU" b="1" dirty="0">
                <a:solidFill>
                  <a:srgbClr val="002060"/>
                </a:solidFill>
              </a:rPr>
              <a:t>, орта </a:t>
            </a:r>
            <a:r>
              <a:rPr lang="ru-RU" b="1" dirty="0" err="1">
                <a:solidFill>
                  <a:srgbClr val="002060"/>
                </a:solidFill>
              </a:rPr>
              <a:t>білімнен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кейінгі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білім</a:t>
            </a:r>
            <a:r>
              <a:rPr lang="ru-RU" b="1" dirty="0">
                <a:solidFill>
                  <a:srgbClr val="002060"/>
                </a:solidFill>
              </a:rPr>
              <a:t> беру, </a:t>
            </a:r>
            <a:r>
              <a:rPr lang="ru-RU" b="1" dirty="0" err="1">
                <a:solidFill>
                  <a:srgbClr val="002060"/>
                </a:solidFill>
              </a:rPr>
              <a:t>қосымша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білім</a:t>
            </a:r>
            <a:r>
              <a:rPr lang="ru-RU" b="1" dirty="0">
                <a:solidFill>
                  <a:srgbClr val="002060"/>
                </a:solidFill>
              </a:rPr>
              <a:t> беру </a:t>
            </a:r>
            <a:r>
              <a:rPr lang="ru-RU" b="1" dirty="0" err="1">
                <a:solidFill>
                  <a:srgbClr val="002060"/>
                </a:solidFill>
              </a:rPr>
              <a:t>ұйымдарында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психологиялық-педагогикалық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қолдап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отыру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қағидаларын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бекіту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туралы</a:t>
            </a:r>
            <a:r>
              <a:rPr lang="ru-RU" b="1" dirty="0" smtClean="0">
                <a:solidFill>
                  <a:srgbClr val="002060"/>
                </a:solidFill>
              </a:rPr>
              <a:t>» ҚР </a:t>
            </a:r>
            <a:r>
              <a:rPr lang="ru-RU" b="1" dirty="0" err="1" smtClean="0">
                <a:solidFill>
                  <a:srgbClr val="002060"/>
                </a:solidFill>
              </a:rPr>
              <a:t>Білім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және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ғылым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министрінің</a:t>
            </a:r>
            <a:r>
              <a:rPr lang="ru-RU" b="1" dirty="0">
                <a:solidFill>
                  <a:srgbClr val="002060"/>
                </a:solidFill>
              </a:rPr>
              <a:t> 2022 </a:t>
            </a:r>
            <a:r>
              <a:rPr lang="ru-RU" b="1" dirty="0" err="1">
                <a:solidFill>
                  <a:srgbClr val="002060"/>
                </a:solidFill>
              </a:rPr>
              <a:t>жылғы</a:t>
            </a:r>
            <a:r>
              <a:rPr lang="ru-RU" b="1" dirty="0">
                <a:solidFill>
                  <a:srgbClr val="002060"/>
                </a:solidFill>
              </a:rPr>
              <a:t> 12 </a:t>
            </a:r>
            <a:r>
              <a:rPr lang="ru-RU" b="1" dirty="0" err="1">
                <a:solidFill>
                  <a:srgbClr val="002060"/>
                </a:solidFill>
              </a:rPr>
              <a:t>қаңтардағы</a:t>
            </a:r>
            <a:r>
              <a:rPr lang="ru-RU" b="1" dirty="0">
                <a:solidFill>
                  <a:srgbClr val="002060"/>
                </a:solidFill>
              </a:rPr>
              <a:t> № 6 </a:t>
            </a:r>
            <a:r>
              <a:rPr lang="ru-RU" b="1" dirty="0" err="1" smtClean="0">
                <a:solidFill>
                  <a:srgbClr val="002060"/>
                </a:solidFill>
              </a:rPr>
              <a:t>бұйрығы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1034774" y="185726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1907704" y="3276600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835696" y="3879119"/>
            <a:ext cx="68407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</a:rPr>
              <a:t>Ерекше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білім</a:t>
            </a:r>
            <a:r>
              <a:rPr lang="ru-RU" b="1" dirty="0" smtClean="0">
                <a:solidFill>
                  <a:srgbClr val="002060"/>
                </a:solidFill>
              </a:rPr>
              <a:t> беру </a:t>
            </a:r>
            <a:r>
              <a:rPr lang="ru-RU" b="1" dirty="0" err="1" smtClean="0">
                <a:solidFill>
                  <a:srgbClr val="002060"/>
                </a:solidFill>
              </a:rPr>
              <a:t>қажеттіліктерін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бағалау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қағидаларын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бекіту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туралы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r>
              <a:rPr lang="ru-RU" b="1" dirty="0" err="1" smtClean="0">
                <a:solidFill>
                  <a:srgbClr val="002060"/>
                </a:solidFill>
              </a:rPr>
              <a:t>Қазақстан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Республикасы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Білім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және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ғылым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министрінің</a:t>
            </a:r>
            <a:r>
              <a:rPr lang="ru-RU" b="1" dirty="0" smtClean="0">
                <a:solidFill>
                  <a:srgbClr val="002060"/>
                </a:solidFill>
              </a:rPr>
              <a:t> 2022 </a:t>
            </a:r>
            <a:r>
              <a:rPr lang="ru-RU" b="1" dirty="0" err="1" smtClean="0">
                <a:solidFill>
                  <a:srgbClr val="002060"/>
                </a:solidFill>
              </a:rPr>
              <a:t>жылғы</a:t>
            </a:r>
            <a:r>
              <a:rPr lang="ru-RU" b="1" dirty="0" smtClean="0">
                <a:solidFill>
                  <a:srgbClr val="002060"/>
                </a:solidFill>
              </a:rPr>
              <a:t> 12 </a:t>
            </a:r>
            <a:r>
              <a:rPr lang="ru-RU" b="1" dirty="0" err="1" smtClean="0">
                <a:solidFill>
                  <a:srgbClr val="002060"/>
                </a:solidFill>
              </a:rPr>
              <a:t>қаңтардағы</a:t>
            </a:r>
            <a:r>
              <a:rPr lang="ru-RU" b="1" dirty="0" smtClean="0">
                <a:solidFill>
                  <a:srgbClr val="002060"/>
                </a:solidFill>
              </a:rPr>
              <a:t> №4 </a:t>
            </a:r>
            <a:r>
              <a:rPr lang="ru-RU" b="1" dirty="0" err="1" smtClean="0">
                <a:solidFill>
                  <a:srgbClr val="002060"/>
                </a:solidFill>
              </a:rPr>
              <a:t>бұйрығы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1059230" y="4157152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1907704" y="5373216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dirty="0"/>
              <a:t>Ерекше білім алуды қажет ететін балалардың саны жыл сайын </a:t>
            </a:r>
            <a:r>
              <a:rPr lang="kk-KZ" sz="2800" dirty="0" smtClean="0"/>
              <a:t>артуда</a:t>
            </a:r>
            <a:endParaRPr lang="en-US" sz="2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76400"/>
            <a:ext cx="835292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kk-KZ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2023 жылы - </a:t>
            </a:r>
            <a:r>
              <a:rPr lang="kk-KZ" sz="2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16 </a:t>
            </a:r>
            <a:r>
              <a:rPr lang="kk-KZ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597 </a:t>
            </a:r>
            <a:r>
              <a:rPr lang="kk-KZ" sz="2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бала</a:t>
            </a:r>
          </a:p>
          <a:p>
            <a:pPr marL="0" indent="0">
              <a:lnSpc>
                <a:spcPct val="90000"/>
              </a:lnSpc>
              <a:buNone/>
            </a:pPr>
            <a:endParaRPr lang="kk-KZ" sz="18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90000"/>
              </a:lnSpc>
              <a:buClr>
                <a:srgbClr val="37399B"/>
              </a:buClr>
            </a:pPr>
            <a:r>
              <a:rPr lang="kk-KZ" sz="2800" dirty="0" smtClean="0">
                <a:solidFill>
                  <a:srgbClr val="002060"/>
                </a:solidFill>
              </a:rPr>
              <a:t>2024 </a:t>
            </a:r>
            <a:r>
              <a:rPr lang="kk-KZ" sz="2800" dirty="0">
                <a:solidFill>
                  <a:srgbClr val="002060"/>
                </a:solidFill>
              </a:rPr>
              <a:t>жылы - </a:t>
            </a:r>
            <a:r>
              <a:rPr lang="kk-KZ" sz="2800" b="1" dirty="0">
                <a:solidFill>
                  <a:srgbClr val="002060"/>
                </a:solidFill>
              </a:rPr>
              <a:t>19 562 </a:t>
            </a:r>
            <a:r>
              <a:rPr lang="kk-KZ" sz="2800" b="1" dirty="0" smtClean="0">
                <a:solidFill>
                  <a:srgbClr val="002060"/>
                </a:solidFill>
              </a:rPr>
              <a:t>бала</a:t>
            </a:r>
          </a:p>
          <a:p>
            <a:pPr marL="0" lvl="0" indent="0">
              <a:lnSpc>
                <a:spcPct val="90000"/>
              </a:lnSpc>
              <a:buClr>
                <a:srgbClr val="37399B"/>
              </a:buClr>
              <a:buNone/>
            </a:pPr>
            <a:endParaRPr lang="kk-KZ" sz="1600" b="1" dirty="0" smtClean="0">
              <a:solidFill>
                <a:srgbClr val="002060"/>
              </a:solidFill>
            </a:endParaRPr>
          </a:p>
          <a:p>
            <a:pPr marL="0" lvl="0" indent="0">
              <a:lnSpc>
                <a:spcPct val="90000"/>
              </a:lnSpc>
              <a:buClr>
                <a:srgbClr val="37399B"/>
              </a:buClr>
              <a:buNone/>
            </a:pPr>
            <a:endParaRPr lang="kk-KZ" sz="1600" b="1" dirty="0">
              <a:solidFill>
                <a:srgbClr val="002060"/>
              </a:solidFill>
            </a:endParaRPr>
          </a:p>
          <a:p>
            <a:pPr marL="0" lvl="0" indent="0">
              <a:lnSpc>
                <a:spcPct val="90000"/>
              </a:lnSpc>
              <a:buClr>
                <a:srgbClr val="37399B"/>
              </a:buClr>
              <a:buNone/>
            </a:pPr>
            <a:endParaRPr lang="kk-KZ" sz="1600" b="1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buClr>
                <a:srgbClr val="37399B"/>
              </a:buClr>
              <a:buNone/>
            </a:pPr>
            <a:r>
              <a:rPr lang="kk-KZ" sz="2000" b="1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Анықтама</a:t>
            </a:r>
            <a:r>
              <a:rPr lang="kk-KZ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kk-KZ" sz="2000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психикалық дамуы тежелумен – 7590, </a:t>
            </a:r>
            <a:r>
              <a:rPr lang="kk-KZ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жеңіл </a:t>
            </a:r>
            <a:r>
              <a:rPr lang="kk-KZ" sz="2000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ақыл-ой кемістігі бар </a:t>
            </a:r>
            <a:r>
              <a:rPr lang="kk-KZ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– 950</a:t>
            </a:r>
            <a:r>
              <a:rPr lang="kk-KZ" sz="2000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 орташа ақыл-ой кемістігі бар – 470, құлағы </a:t>
            </a:r>
            <a:r>
              <a:rPr lang="kk-KZ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естімейтін </a:t>
            </a:r>
            <a:r>
              <a:rPr lang="kk-KZ" sz="2000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бала саны – 175, есту қабілеті </a:t>
            </a:r>
            <a:r>
              <a:rPr lang="kk-KZ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нашар – 328</a:t>
            </a:r>
            <a:r>
              <a:rPr lang="kk-KZ" sz="2000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көзі көрмейтін бала саны – 27, көру қабілеті нашар – </a:t>
            </a:r>
            <a:r>
              <a:rPr lang="kk-KZ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610, </a:t>
            </a:r>
            <a:r>
              <a:rPr lang="kk-KZ" sz="2000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тірек-қимыл бұзылыстары бар балалар – 1186, сөйлеудің ауыр бұзылуымен – 4419, қарым-қатынасы бұзылған балалар – 3479, мінез-құлықтың бұзылуымен – </a:t>
            </a:r>
            <a:r>
              <a:rPr lang="kk-KZ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169</a:t>
            </a:r>
            <a:r>
              <a:rPr lang="kk-KZ" sz="2000" i="1" dirty="0">
                <a:solidFill>
                  <a:srgbClr val="002060"/>
                </a:solidFill>
              </a:rPr>
              <a:t>.</a:t>
            </a:r>
            <a:endParaRPr lang="kk-KZ" sz="3600" b="1" dirty="0">
              <a:solidFill>
                <a:srgbClr val="002060"/>
              </a:solidFill>
            </a:endParaRPr>
          </a:p>
          <a:p>
            <a:pPr marL="0" lvl="0" indent="0">
              <a:lnSpc>
                <a:spcPct val="90000"/>
              </a:lnSpc>
              <a:buClr>
                <a:srgbClr val="37399B"/>
              </a:buClr>
              <a:buNone/>
            </a:pPr>
            <a:endParaRPr lang="kk-KZ" sz="3600" b="1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 smtClean="0">
                <a:latin typeface="Arial Narrow" pitchFamily="34" charset="0"/>
                <a:cs typeface="Arial" pitchFamily="34" charset="0"/>
              </a:rPr>
              <a:t>Инклюзивті білім беру</a:t>
            </a:r>
            <a:endParaRPr lang="en-US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5562600" y="32766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1143000" y="32766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238250" y="3476625"/>
            <a:ext cx="203835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kk-KZ" sz="2000" b="1" dirty="0" smtClean="0">
                <a:solidFill>
                  <a:srgbClr val="002060"/>
                </a:solidFill>
              </a:rPr>
              <a:t>Инклюзия жағдайында</a:t>
            </a:r>
          </a:p>
          <a:p>
            <a:pPr algn="ctr" eaLnBrk="0" hangingPunct="0"/>
            <a:endParaRPr lang="kk-KZ" sz="2000" b="1" dirty="0">
              <a:solidFill>
                <a:srgbClr val="002060"/>
              </a:solidFill>
            </a:endParaRPr>
          </a:p>
          <a:p>
            <a:pPr algn="ctr" eaLnBrk="0" hangingPunct="0"/>
            <a:r>
              <a:rPr lang="kk-KZ" sz="2800" b="1" dirty="0">
                <a:solidFill>
                  <a:srgbClr val="002060"/>
                </a:solidFill>
              </a:rPr>
              <a:t>884 бала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3016" name="Freeform 8"/>
          <p:cNvSpPr>
            <a:spLocks/>
          </p:cNvSpPr>
          <p:nvPr/>
        </p:nvSpPr>
        <p:spPr bwMode="gray">
          <a:xfrm>
            <a:off x="3222625" y="3179763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31765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4875213" y="3179763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3048000" y="1552575"/>
            <a:ext cx="2998788" cy="1601788"/>
            <a:chOff x="1997" y="1314"/>
            <a:chExt cx="1889" cy="1009"/>
          </a:xfrm>
        </p:grpSpPr>
        <p:grpSp>
          <p:nvGrpSpPr>
            <p:cNvPr id="43020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301" y="1368"/>
              <a:ext cx="1195" cy="55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486364" y="1801930"/>
            <a:ext cx="21547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kk-KZ" b="1" dirty="0" smtClean="0">
                <a:solidFill>
                  <a:srgbClr val="002060"/>
                </a:solidFill>
              </a:rPr>
              <a:t>Мектепке дейінгі </a:t>
            </a:r>
          </a:p>
          <a:p>
            <a:pPr algn="ctr" eaLnBrk="0" hangingPunct="0"/>
            <a:r>
              <a:rPr lang="kk-KZ" b="1" dirty="0" smtClean="0">
                <a:solidFill>
                  <a:srgbClr val="002060"/>
                </a:solidFill>
              </a:rPr>
              <a:t>білім беру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5784111" y="3505200"/>
            <a:ext cx="203835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kk-KZ" sz="2000" b="1" dirty="0" smtClean="0">
                <a:solidFill>
                  <a:srgbClr val="002060"/>
                </a:solidFill>
              </a:rPr>
              <a:t>Арнайы  топтарда </a:t>
            </a:r>
          </a:p>
          <a:p>
            <a:pPr algn="ctr" eaLnBrk="0" hangingPunct="0"/>
            <a:endParaRPr lang="kk-KZ" sz="2000" b="1" dirty="0">
              <a:solidFill>
                <a:srgbClr val="002060"/>
              </a:solidFill>
            </a:endParaRPr>
          </a:p>
          <a:p>
            <a:pPr algn="ctr" eaLnBrk="0" hangingPunct="0"/>
            <a:r>
              <a:rPr lang="kk-KZ" sz="2000" b="1" dirty="0" smtClean="0">
                <a:solidFill>
                  <a:srgbClr val="002060"/>
                </a:solidFill>
              </a:rPr>
              <a:t> </a:t>
            </a:r>
            <a:r>
              <a:rPr lang="kk-KZ" sz="2800" b="1" dirty="0">
                <a:solidFill>
                  <a:srgbClr val="002060"/>
                </a:solidFill>
              </a:rPr>
              <a:t>506  </a:t>
            </a:r>
            <a:r>
              <a:rPr lang="kk-KZ" sz="2800" b="1" dirty="0" smtClean="0">
                <a:solidFill>
                  <a:srgbClr val="002060"/>
                </a:solidFill>
              </a:rPr>
              <a:t>бала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 smtClean="0">
                <a:latin typeface="Arial Narrow" pitchFamily="34" charset="0"/>
                <a:cs typeface="Arial" pitchFamily="34" charset="0"/>
              </a:rPr>
              <a:t>Инклюзивті білім беру</a:t>
            </a:r>
            <a:endParaRPr lang="en-US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5686425" y="3143166"/>
            <a:ext cx="2286000" cy="14379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891656" y="3187181"/>
            <a:ext cx="2286000" cy="139394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78436" y="3187181"/>
            <a:ext cx="203835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kk-KZ" sz="2000" b="1" dirty="0" smtClean="0">
                <a:solidFill>
                  <a:srgbClr val="002060"/>
                </a:solidFill>
              </a:rPr>
              <a:t>Инклюзия жағдайында</a:t>
            </a:r>
          </a:p>
          <a:p>
            <a:pPr algn="ctr" eaLnBrk="0" hangingPunct="0"/>
            <a:endParaRPr lang="kk-KZ" sz="500" b="1" dirty="0">
              <a:solidFill>
                <a:srgbClr val="002060"/>
              </a:solidFill>
            </a:endParaRPr>
          </a:p>
          <a:p>
            <a:pPr algn="ctr" eaLnBrk="0" hangingPunct="0"/>
            <a:r>
              <a:rPr lang="kk-KZ" sz="2800" b="1" dirty="0" smtClean="0">
                <a:solidFill>
                  <a:srgbClr val="002060"/>
                </a:solidFill>
              </a:rPr>
              <a:t>1794 </a:t>
            </a:r>
            <a:r>
              <a:rPr lang="kk-KZ" sz="2800" b="1" dirty="0">
                <a:solidFill>
                  <a:srgbClr val="002060"/>
                </a:solidFill>
              </a:rPr>
              <a:t>бала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3016" name="Freeform 8"/>
          <p:cNvSpPr>
            <a:spLocks/>
          </p:cNvSpPr>
          <p:nvPr/>
        </p:nvSpPr>
        <p:spPr bwMode="gray">
          <a:xfrm>
            <a:off x="3222625" y="3179763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31765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4769251" y="3197410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3048000" y="1552575"/>
            <a:ext cx="2998788" cy="1341438"/>
            <a:chOff x="1997" y="1314"/>
            <a:chExt cx="1889" cy="1009"/>
          </a:xfrm>
        </p:grpSpPr>
        <p:grpSp>
          <p:nvGrpSpPr>
            <p:cNvPr id="43020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301" y="1368"/>
              <a:ext cx="1195" cy="55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369183" y="1801930"/>
            <a:ext cx="238911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kk-KZ" sz="1700" b="1" dirty="0" smtClean="0">
                <a:solidFill>
                  <a:srgbClr val="002060"/>
                </a:solidFill>
              </a:rPr>
              <a:t>Орта  білім </a:t>
            </a:r>
          </a:p>
          <a:p>
            <a:pPr algn="ctr" eaLnBrk="0" hangingPunct="0"/>
            <a:r>
              <a:rPr lang="kk-KZ" sz="1700" b="1" dirty="0" smtClean="0">
                <a:solidFill>
                  <a:srgbClr val="002060"/>
                </a:solidFill>
              </a:rPr>
              <a:t>беру ұйымдарында </a:t>
            </a:r>
            <a:endParaRPr lang="en-US" sz="1700" dirty="0">
              <a:solidFill>
                <a:srgbClr val="002060"/>
              </a:solidFill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5686425" y="3181112"/>
            <a:ext cx="203835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kk-KZ" sz="2000" b="1" dirty="0" smtClean="0">
                <a:solidFill>
                  <a:srgbClr val="002060"/>
                </a:solidFill>
              </a:rPr>
              <a:t>Арнайы  сыныптарда </a:t>
            </a:r>
          </a:p>
          <a:p>
            <a:pPr algn="ctr" eaLnBrk="0" hangingPunct="0"/>
            <a:endParaRPr lang="kk-KZ" sz="600" b="1" dirty="0">
              <a:solidFill>
                <a:srgbClr val="002060"/>
              </a:solidFill>
            </a:endParaRPr>
          </a:p>
          <a:p>
            <a:pPr algn="ctr" eaLnBrk="0" hangingPunct="0"/>
            <a:r>
              <a:rPr lang="kk-KZ" sz="2000" b="1" dirty="0" smtClean="0">
                <a:solidFill>
                  <a:srgbClr val="002060"/>
                </a:solidFill>
              </a:rPr>
              <a:t> </a:t>
            </a:r>
            <a:r>
              <a:rPr lang="kk-KZ" sz="2800" b="1" dirty="0">
                <a:solidFill>
                  <a:srgbClr val="002060"/>
                </a:solidFill>
              </a:rPr>
              <a:t>762</a:t>
            </a:r>
            <a:r>
              <a:rPr lang="kk-KZ" sz="2800" b="1" dirty="0" smtClean="0">
                <a:solidFill>
                  <a:srgbClr val="002060"/>
                </a:solidFill>
              </a:rPr>
              <a:t>  бала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1691680" y="4941168"/>
            <a:ext cx="5472608" cy="1341438"/>
            <a:chOff x="1997" y="1314"/>
            <a:chExt cx="1889" cy="1009"/>
          </a:xfrm>
        </p:grpSpPr>
        <p:grpSp>
          <p:nvGrpSpPr>
            <p:cNvPr id="20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25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" name="Oval 17"/>
            <p:cNvSpPr>
              <a:spLocks noChangeArrowheads="1"/>
            </p:cNvSpPr>
            <p:nvPr/>
          </p:nvSpPr>
          <p:spPr bwMode="gray">
            <a:xfrm>
              <a:off x="2301" y="1368"/>
              <a:ext cx="1195" cy="55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676447" y="5069397"/>
            <a:ext cx="36069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kk-KZ" sz="2000" dirty="0">
                <a:solidFill>
                  <a:srgbClr val="002060"/>
                </a:solidFill>
              </a:rPr>
              <a:t>техникалық және кәсіптік білім беру ұйымдарында </a:t>
            </a:r>
            <a:r>
              <a:rPr lang="kk-KZ" sz="2000" b="1" dirty="0">
                <a:solidFill>
                  <a:srgbClr val="002060"/>
                </a:solidFill>
              </a:rPr>
              <a:t>297 студент</a:t>
            </a:r>
            <a:r>
              <a:rPr lang="kk-KZ" sz="2000" dirty="0">
                <a:solidFill>
                  <a:srgbClr val="002060"/>
                </a:solidFill>
              </a:rPr>
              <a:t>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-8690" y="1222509"/>
            <a:ext cx="6172200" cy="4608512"/>
          </a:xfrm>
          <a:prstGeom prst="rightArrow">
            <a:avLst>
              <a:gd name="adj1" fmla="val 79306"/>
              <a:gd name="adj2" fmla="val 34004"/>
            </a:avLst>
          </a:prstGeom>
          <a:gradFill rotWithShape="1">
            <a:gsLst>
              <a:gs pos="0">
                <a:srgbClr val="E2E9FE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440817" y="1844824"/>
            <a:ext cx="4038600" cy="72008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err="1">
                <a:solidFill>
                  <a:schemeClr val="bg1"/>
                </a:solidFill>
              </a:rPr>
              <a:t>жағдай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жасау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blackWhite">
          <a:xfrm>
            <a:off x="477201" y="2663785"/>
            <a:ext cx="4038600" cy="82658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err="1">
                <a:solidFill>
                  <a:schemeClr val="bg1"/>
                </a:solidFill>
              </a:rPr>
              <a:t>арнайы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білім</a:t>
            </a:r>
            <a:r>
              <a:rPr lang="ru-RU" b="1" dirty="0">
                <a:solidFill>
                  <a:schemeClr val="bg1"/>
                </a:solidFill>
              </a:rPr>
              <a:t> беру </a:t>
            </a:r>
            <a:r>
              <a:rPr lang="ru-RU" b="1" dirty="0" err="1">
                <a:solidFill>
                  <a:schemeClr val="bg1"/>
                </a:solidFill>
              </a:rPr>
              <a:t>ұйымдарының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ru-RU" b="1" dirty="0" err="1" smtClean="0">
                <a:solidFill>
                  <a:schemeClr val="bg1"/>
                </a:solidFill>
              </a:rPr>
              <a:t>желісін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кеңейту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454565" y="3645024"/>
            <a:ext cx="4038600" cy="79208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000" dirty="0" err="1">
                <a:solidFill>
                  <a:schemeClr val="bg1"/>
                </a:solidFill>
              </a:rPr>
              <a:t>инклюзияны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қолдау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ru-RU" sz="2000" dirty="0" err="1" smtClean="0">
                <a:solidFill>
                  <a:schemeClr val="bg1"/>
                </a:solidFill>
              </a:rPr>
              <a:t>кабинеттерін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ашу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6185500" y="2564904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Инклюзивті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білім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беруді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дамытудың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негізгі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бағыттары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497751" y="188640"/>
            <a:ext cx="8229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800" dirty="0" err="1" smtClean="0"/>
              <a:t>Инклюзивті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білім</a:t>
            </a:r>
            <a:r>
              <a:rPr lang="ru-RU" sz="2800" dirty="0" smtClean="0"/>
              <a:t> </a:t>
            </a:r>
            <a:r>
              <a:rPr lang="ru-RU" sz="2800" dirty="0" err="1" smtClean="0"/>
              <a:t>беруді</a:t>
            </a:r>
            <a:r>
              <a:rPr lang="ru-RU" sz="2800" dirty="0" smtClean="0"/>
              <a:t> </a:t>
            </a:r>
            <a:r>
              <a:rPr lang="ru-RU" sz="2800" dirty="0" err="1" smtClean="0"/>
              <a:t>дамытудың</a:t>
            </a:r>
            <a:r>
              <a:rPr lang="ru-RU" sz="2800" dirty="0" smtClean="0"/>
              <a:t>  </a:t>
            </a:r>
            <a:r>
              <a:rPr lang="ru-RU" sz="2800" dirty="0" err="1" smtClean="0"/>
              <a:t>жол</a:t>
            </a:r>
            <a:r>
              <a:rPr lang="ru-RU" sz="2800" dirty="0" smtClean="0"/>
              <a:t> </a:t>
            </a:r>
            <a:r>
              <a:rPr lang="ru-RU" sz="2800" dirty="0" err="1" smtClean="0"/>
              <a:t>картасы</a:t>
            </a:r>
            <a:r>
              <a:rPr lang="ru-RU" sz="2800" dirty="0" smtClean="0"/>
              <a:t> </a:t>
            </a:r>
            <a:r>
              <a:rPr lang="kk-KZ" sz="2800" b="0" i="1" dirty="0" smtClean="0"/>
              <a:t>(2023 ж.)</a:t>
            </a:r>
            <a:endParaRPr lang="en-US" sz="1600" b="0" i="1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464520" y="4514967"/>
            <a:ext cx="4038600" cy="72008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000" b="1" dirty="0" err="1">
                <a:solidFill>
                  <a:schemeClr val="bg1"/>
                </a:solidFill>
              </a:rPr>
              <a:t>әдістемелік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қамтамасыз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ету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4091" y="5805264"/>
            <a:ext cx="82865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i="1" dirty="0">
                <a:solidFill>
                  <a:srgbClr val="002060"/>
                </a:solidFill>
              </a:rPr>
              <a:t>Орта білім беру ұйымдарында жағдай жасау бойынша жүйелі жұмыстар жүргізілуде. Физикалық кедергісіз қолжетімділікті ұйымдастыру жұмыстары жалғасуда, жылдан жылға мектептерде арнайы мамандардың  саны артып келеді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94" y="116632"/>
            <a:ext cx="8229600" cy="563563"/>
          </a:xfrm>
        </p:spPr>
        <p:txBody>
          <a:bodyPr/>
          <a:lstStyle/>
          <a:p>
            <a:r>
              <a:rPr lang="ru-RU" dirty="0" err="1" smtClean="0"/>
              <a:t>Инклюзивті</a:t>
            </a:r>
            <a:r>
              <a:rPr lang="ru-RU" dirty="0" smtClean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кабинеттерінің</a:t>
            </a:r>
            <a:r>
              <a:rPr lang="ru-RU" dirty="0"/>
              <a:t> </a:t>
            </a:r>
            <a:r>
              <a:rPr lang="ru-RU" dirty="0" err="1"/>
              <a:t>санын</a:t>
            </a:r>
            <a:r>
              <a:rPr lang="ru-RU" dirty="0"/>
              <a:t> </a:t>
            </a:r>
            <a:r>
              <a:rPr lang="ru-RU" dirty="0" err="1"/>
              <a:t>көбейту</a:t>
            </a:r>
            <a:endParaRPr lang="en-US" sz="1800" dirty="0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gray">
          <a:xfrm>
            <a:off x="2916238" y="2697163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gray">
          <a:xfrm>
            <a:off x="5651500" y="2697163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gray">
          <a:xfrm>
            <a:off x="6227763" y="1905000"/>
            <a:ext cx="2160587" cy="21605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gray">
          <a:xfrm>
            <a:off x="6227763" y="1905000"/>
            <a:ext cx="2160587" cy="2160588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gray">
          <a:xfrm>
            <a:off x="6369050" y="2046288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gray">
          <a:xfrm>
            <a:off x="6400800" y="2057400"/>
            <a:ext cx="1878013" cy="18780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gray">
          <a:xfrm>
            <a:off x="6470650" y="2139950"/>
            <a:ext cx="1690688" cy="1690688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gray">
          <a:xfrm>
            <a:off x="755650" y="189865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gray">
          <a:xfrm>
            <a:off x="755650" y="189865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gray">
          <a:xfrm>
            <a:off x="896938" y="2039938"/>
            <a:ext cx="1878012" cy="18780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gray">
          <a:xfrm>
            <a:off x="898525" y="2043113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gray">
          <a:xfrm>
            <a:off x="990600" y="2133600"/>
            <a:ext cx="1690688" cy="1690688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1017588" y="2159000"/>
            <a:ext cx="1636712" cy="1636713"/>
            <a:chOff x="4166" y="1706"/>
            <a:chExt cx="1252" cy="1252"/>
          </a:xfrm>
        </p:grpSpPr>
        <p:sp>
          <p:nvSpPr>
            <p:cNvPr id="49168" name="Oval 1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170" name="Oval 1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171" name="Oval 1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9172" name="Oval 20"/>
          <p:cNvSpPr>
            <a:spLocks noChangeArrowheads="1"/>
          </p:cNvSpPr>
          <p:nvPr/>
        </p:nvSpPr>
        <p:spPr bwMode="gray">
          <a:xfrm>
            <a:off x="3492500" y="190500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173" name="Oval 21"/>
          <p:cNvSpPr>
            <a:spLocks noChangeArrowheads="1"/>
          </p:cNvSpPr>
          <p:nvPr/>
        </p:nvSpPr>
        <p:spPr bwMode="gray">
          <a:xfrm>
            <a:off x="3492500" y="190500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gray">
          <a:xfrm>
            <a:off x="3633788" y="2046288"/>
            <a:ext cx="1878012" cy="18780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9175" name="Oval 23"/>
          <p:cNvSpPr>
            <a:spLocks noChangeArrowheads="1"/>
          </p:cNvSpPr>
          <p:nvPr/>
        </p:nvSpPr>
        <p:spPr bwMode="gray">
          <a:xfrm>
            <a:off x="3635375" y="2049463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9176" name="Oval 24"/>
          <p:cNvSpPr>
            <a:spLocks noChangeArrowheads="1"/>
          </p:cNvSpPr>
          <p:nvPr/>
        </p:nvSpPr>
        <p:spPr bwMode="gray">
          <a:xfrm>
            <a:off x="3727450" y="2139950"/>
            <a:ext cx="1690688" cy="1690688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49177" name="Group 25"/>
          <p:cNvGrpSpPr>
            <a:grpSpLocks/>
          </p:cNvGrpSpPr>
          <p:nvPr/>
        </p:nvGrpSpPr>
        <p:grpSpPr bwMode="auto">
          <a:xfrm>
            <a:off x="3754438" y="2159000"/>
            <a:ext cx="1636712" cy="1636713"/>
            <a:chOff x="4166" y="1706"/>
            <a:chExt cx="1252" cy="1252"/>
          </a:xfrm>
        </p:grpSpPr>
        <p:sp>
          <p:nvSpPr>
            <p:cNvPr id="49178" name="Oval 2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179" name="Oval 2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49182" name="Group 30"/>
          <p:cNvGrpSpPr>
            <a:grpSpLocks/>
          </p:cNvGrpSpPr>
          <p:nvPr/>
        </p:nvGrpSpPr>
        <p:grpSpPr bwMode="auto">
          <a:xfrm>
            <a:off x="6500813" y="2159000"/>
            <a:ext cx="1636712" cy="1636713"/>
            <a:chOff x="4166" y="1706"/>
            <a:chExt cx="1252" cy="1252"/>
          </a:xfrm>
        </p:grpSpPr>
        <p:sp>
          <p:nvSpPr>
            <p:cNvPr id="49183" name="Oval 3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186" name="Oval 3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9187" name="AutoShape 35"/>
          <p:cNvSpPr>
            <a:spLocks noChangeArrowheads="1"/>
          </p:cNvSpPr>
          <p:nvPr/>
        </p:nvSpPr>
        <p:spPr bwMode="gray">
          <a:xfrm>
            <a:off x="804863" y="4437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23 кабинет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9188" name="AutoShape 36"/>
          <p:cNvSpPr>
            <a:spLocks noChangeArrowheads="1"/>
          </p:cNvSpPr>
          <p:nvPr/>
        </p:nvSpPr>
        <p:spPr bwMode="gray">
          <a:xfrm>
            <a:off x="3538538" y="4437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28 кабинет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9189" name="AutoShape 37"/>
          <p:cNvSpPr>
            <a:spLocks noChangeArrowheads="1"/>
          </p:cNvSpPr>
          <p:nvPr/>
        </p:nvSpPr>
        <p:spPr bwMode="gray">
          <a:xfrm>
            <a:off x="6291263" y="4437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kk-KZ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+ 6 кабинет </a:t>
            </a:r>
          </a:p>
          <a:p>
            <a:pPr algn="ctr" eaLnBrk="0" hangingPunct="0"/>
            <a:r>
              <a:rPr lang="kk-KZ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ашылады</a:t>
            </a:r>
            <a:endParaRPr 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gray">
          <a:xfrm>
            <a:off x="1209781" y="2763838"/>
            <a:ext cx="12586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kk-KZ" sz="2400" b="1" dirty="0" smtClean="0">
                <a:solidFill>
                  <a:srgbClr val="002060"/>
                </a:solidFill>
              </a:rPr>
              <a:t>2022 ж.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gray">
          <a:xfrm>
            <a:off x="3952981" y="2763838"/>
            <a:ext cx="12586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kk-KZ" sz="2400" b="1" dirty="0" smtClean="0">
                <a:solidFill>
                  <a:srgbClr val="002060"/>
                </a:solidFill>
              </a:rPr>
              <a:t>2023 ж.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gray">
          <a:xfrm>
            <a:off x="6696181" y="2763838"/>
            <a:ext cx="12586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kk-KZ" sz="2400" b="1" dirty="0" smtClean="0">
                <a:solidFill>
                  <a:srgbClr val="002060"/>
                </a:solidFill>
              </a:rPr>
              <a:t>2024 ж.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6945" y="5373216"/>
            <a:ext cx="77995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2023 </a:t>
            </a:r>
            <a:r>
              <a:rPr lang="ru-RU" sz="1600" b="1" i="1" dirty="0" err="1">
                <a:solidFill>
                  <a:srgbClr val="002060"/>
                </a:solidFill>
              </a:rPr>
              <a:t>жылы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үш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жаңа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мектеп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ашылды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және</a:t>
            </a:r>
            <a:r>
              <a:rPr lang="ru-RU" sz="1600" b="1" i="1" dirty="0">
                <a:solidFill>
                  <a:srgbClr val="002060"/>
                </a:solidFill>
              </a:rPr>
              <a:t>  </a:t>
            </a:r>
            <a:r>
              <a:rPr lang="ru-RU" sz="1600" b="1" i="1" dirty="0" err="1">
                <a:solidFill>
                  <a:srgbClr val="002060"/>
                </a:solidFill>
              </a:rPr>
              <a:t>екі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мектепке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қосымша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құрылыс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пайдалануға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берілді</a:t>
            </a:r>
            <a:r>
              <a:rPr lang="ru-RU" sz="1600" b="1" i="1" dirty="0">
                <a:solidFill>
                  <a:srgbClr val="002060"/>
                </a:solidFill>
              </a:rPr>
              <a:t>. </a:t>
            </a:r>
            <a:r>
              <a:rPr lang="ru-RU" sz="1600" b="1" i="1" dirty="0" err="1">
                <a:solidFill>
                  <a:srgbClr val="002060"/>
                </a:solidFill>
              </a:rPr>
              <a:t>Барлық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жаңа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мектептерде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ерекше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білім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беруді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қажет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ететін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балаларды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оқытуға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жағдай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жасалып</a:t>
            </a:r>
            <a:r>
              <a:rPr lang="ru-RU" sz="1600" b="1" i="1" dirty="0">
                <a:solidFill>
                  <a:srgbClr val="002060"/>
                </a:solidFill>
              </a:rPr>
              <a:t>, </a:t>
            </a:r>
            <a:r>
              <a:rPr lang="ru-RU" sz="1600" b="1" i="1" dirty="0" err="1">
                <a:solidFill>
                  <a:srgbClr val="002060"/>
                </a:solidFill>
              </a:rPr>
              <a:t>инклюзивті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қолдау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кабинеттері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</a:rPr>
              <a:t>ашылды</a:t>
            </a:r>
            <a:r>
              <a:rPr lang="ru-RU" sz="1600" b="1" i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AutoShape 3"/>
          <p:cNvSpPr>
            <a:spLocks noChangeArrowheads="1"/>
          </p:cNvSpPr>
          <p:nvPr/>
        </p:nvSpPr>
        <p:spPr bwMode="gray">
          <a:xfrm rot="39573186">
            <a:off x="4777581" y="23312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gray">
          <a:xfrm rot="3465783">
            <a:off x="4777582" y="44950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gray">
          <a:xfrm rot="35969022">
            <a:off x="3558381" y="2407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gray">
          <a:xfrm rot="7535209">
            <a:off x="3520281" y="44616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gray">
          <a:xfrm>
            <a:off x="5356225" y="3459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gray">
          <a:xfrm rot="-10800000">
            <a:off x="2946400" y="34528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gray">
          <a:xfrm>
            <a:off x="2692400" y="1690688"/>
            <a:ext cx="3743325" cy="3744912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51210" name="Group 10"/>
          <p:cNvGrpSpPr>
            <a:grpSpLocks/>
          </p:cNvGrpSpPr>
          <p:nvPr/>
        </p:nvGrpSpPr>
        <p:grpSpPr bwMode="auto">
          <a:xfrm>
            <a:off x="3429000" y="1749425"/>
            <a:ext cx="360363" cy="360363"/>
            <a:chOff x="1973" y="1706"/>
            <a:chExt cx="227" cy="227"/>
          </a:xfrm>
        </p:grpSpPr>
        <p:sp>
          <p:nvSpPr>
            <p:cNvPr id="51211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13" name="Group 13"/>
          <p:cNvGrpSpPr>
            <a:grpSpLocks/>
          </p:cNvGrpSpPr>
          <p:nvPr/>
        </p:nvGrpSpPr>
        <p:grpSpPr bwMode="auto">
          <a:xfrm>
            <a:off x="2484438" y="3405188"/>
            <a:ext cx="360362" cy="360362"/>
            <a:chOff x="1565" y="2659"/>
            <a:chExt cx="227" cy="227"/>
          </a:xfrm>
        </p:grpSpPr>
        <p:sp>
          <p:nvSpPr>
            <p:cNvPr id="51214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3348038" y="4948238"/>
            <a:ext cx="360362" cy="360362"/>
            <a:chOff x="2109" y="3612"/>
            <a:chExt cx="227" cy="227"/>
          </a:xfrm>
        </p:grpSpPr>
        <p:sp>
          <p:nvSpPr>
            <p:cNvPr id="51217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19" name="Group 19"/>
          <p:cNvGrpSpPr>
            <a:grpSpLocks/>
          </p:cNvGrpSpPr>
          <p:nvPr/>
        </p:nvGrpSpPr>
        <p:grpSpPr bwMode="auto">
          <a:xfrm>
            <a:off x="5278438" y="1728788"/>
            <a:ext cx="360362" cy="360362"/>
            <a:chOff x="3470" y="1706"/>
            <a:chExt cx="227" cy="227"/>
          </a:xfrm>
        </p:grpSpPr>
        <p:sp>
          <p:nvSpPr>
            <p:cNvPr id="51220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22" name="Group 22"/>
          <p:cNvGrpSpPr>
            <a:grpSpLocks/>
          </p:cNvGrpSpPr>
          <p:nvPr/>
        </p:nvGrpSpPr>
        <p:grpSpPr bwMode="auto">
          <a:xfrm>
            <a:off x="6227763" y="3405188"/>
            <a:ext cx="360362" cy="360362"/>
            <a:chOff x="3923" y="2659"/>
            <a:chExt cx="227" cy="227"/>
          </a:xfrm>
        </p:grpSpPr>
        <p:sp>
          <p:nvSpPr>
            <p:cNvPr id="51223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25" name="Group 25"/>
          <p:cNvGrpSpPr>
            <a:grpSpLocks/>
          </p:cNvGrpSpPr>
          <p:nvPr/>
        </p:nvGrpSpPr>
        <p:grpSpPr bwMode="auto">
          <a:xfrm>
            <a:off x="5334000" y="5005388"/>
            <a:ext cx="360363" cy="360362"/>
            <a:chOff x="3515" y="3521"/>
            <a:chExt cx="227" cy="227"/>
          </a:xfrm>
        </p:grpSpPr>
        <p:sp>
          <p:nvSpPr>
            <p:cNvPr id="51226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28" name="Oval 28"/>
          <p:cNvSpPr>
            <a:spLocks noChangeArrowheads="1"/>
          </p:cNvSpPr>
          <p:nvPr/>
        </p:nvSpPr>
        <p:spPr bwMode="gray">
          <a:xfrm>
            <a:off x="3624263" y="2643188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29" name="Oval 29"/>
          <p:cNvSpPr>
            <a:spLocks noChangeArrowheads="1"/>
          </p:cNvSpPr>
          <p:nvPr/>
        </p:nvSpPr>
        <p:spPr bwMode="gray">
          <a:xfrm>
            <a:off x="3617913" y="2627313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30" name="Oval 30"/>
          <p:cNvSpPr>
            <a:spLocks noChangeArrowheads="1"/>
          </p:cNvSpPr>
          <p:nvPr/>
        </p:nvSpPr>
        <p:spPr bwMode="gray">
          <a:xfrm>
            <a:off x="3751263" y="27701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1231" name="Oval 31"/>
          <p:cNvSpPr>
            <a:spLocks noChangeArrowheads="1"/>
          </p:cNvSpPr>
          <p:nvPr/>
        </p:nvSpPr>
        <p:spPr bwMode="gray">
          <a:xfrm>
            <a:off x="3733800" y="2743200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51244" name="Group 44"/>
          <p:cNvGrpSpPr>
            <a:grpSpLocks/>
          </p:cNvGrpSpPr>
          <p:nvPr/>
        </p:nvGrpSpPr>
        <p:grpSpPr bwMode="auto">
          <a:xfrm>
            <a:off x="3835400" y="2854325"/>
            <a:ext cx="1522413" cy="1522413"/>
            <a:chOff x="2416" y="1798"/>
            <a:chExt cx="959" cy="959"/>
          </a:xfrm>
        </p:grpSpPr>
        <p:sp>
          <p:nvSpPr>
            <p:cNvPr id="51232" name="Oval 32"/>
            <p:cNvSpPr>
              <a:spLocks noChangeArrowheads="1"/>
            </p:cNvSpPr>
            <p:nvPr/>
          </p:nvSpPr>
          <p:spPr bwMode="gray">
            <a:xfrm>
              <a:off x="2416" y="1798"/>
              <a:ext cx="959" cy="95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gray">
            <a:xfrm>
              <a:off x="2430" y="1810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gray">
            <a:xfrm>
              <a:off x="2441" y="1816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gray">
            <a:xfrm>
              <a:off x="2451" y="1825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gray">
            <a:xfrm>
              <a:off x="2502" y="1848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5715000" y="1676400"/>
            <a:ext cx="2318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kk-KZ" b="1" dirty="0" smtClean="0">
                <a:solidFill>
                  <a:srgbClr val="002060"/>
                </a:solidFill>
              </a:rPr>
              <a:t>3</a:t>
            </a:r>
            <a:r>
              <a:rPr lang="kk-KZ" sz="1600" b="1" dirty="0" smtClean="0">
                <a:solidFill>
                  <a:srgbClr val="002060"/>
                </a:solidFill>
              </a:rPr>
              <a:t> арнайы балабақша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1321041" y="1676400"/>
            <a:ext cx="20762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kk-KZ" sz="2000" b="1" dirty="0" smtClean="0">
                <a:solidFill>
                  <a:srgbClr val="002060"/>
                </a:solidFill>
              </a:rPr>
              <a:t>3</a:t>
            </a:r>
            <a:r>
              <a:rPr lang="kk-KZ" sz="1600" b="1" dirty="0" smtClean="0">
                <a:solidFill>
                  <a:srgbClr val="002060"/>
                </a:solidFill>
              </a:rPr>
              <a:t>  Арнайы мектеп 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6662366" y="3250527"/>
            <a:ext cx="202318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kk-KZ" b="1" dirty="0" smtClean="0">
                <a:solidFill>
                  <a:srgbClr val="002060"/>
                </a:solidFill>
              </a:rPr>
              <a:t>8</a:t>
            </a:r>
            <a:r>
              <a:rPr lang="kk-KZ" sz="1600" b="1" dirty="0" smtClean="0">
                <a:solidFill>
                  <a:srgbClr val="002060"/>
                </a:solidFill>
              </a:rPr>
              <a:t> </a:t>
            </a:r>
            <a:r>
              <a:rPr lang="kk-KZ" sz="1600" b="1" dirty="0" smtClean="0">
                <a:solidFill>
                  <a:srgbClr val="002060"/>
                </a:solidFill>
              </a:rPr>
              <a:t>психологиялық-</a:t>
            </a:r>
          </a:p>
          <a:p>
            <a:pPr eaLnBrk="0" hangingPunct="0"/>
            <a:r>
              <a:rPr lang="kk-KZ" sz="1600" b="1" dirty="0" smtClean="0">
                <a:solidFill>
                  <a:srgbClr val="002060"/>
                </a:solidFill>
              </a:rPr>
              <a:t>медициналық-</a:t>
            </a:r>
          </a:p>
          <a:p>
            <a:pPr eaLnBrk="0" hangingPunct="0"/>
            <a:r>
              <a:rPr lang="kk-KZ" sz="1600" b="1" dirty="0" smtClean="0">
                <a:solidFill>
                  <a:srgbClr val="002060"/>
                </a:solidFill>
              </a:rPr>
              <a:t>педагогикалық </a:t>
            </a:r>
          </a:p>
          <a:p>
            <a:pPr eaLnBrk="0" hangingPunct="0"/>
            <a:r>
              <a:rPr lang="kk-KZ" sz="1600" b="1" dirty="0" smtClean="0">
                <a:solidFill>
                  <a:srgbClr val="002060"/>
                </a:solidFill>
              </a:rPr>
              <a:t>консультация </a:t>
            </a:r>
            <a:r>
              <a:rPr lang="kk-KZ" sz="1600" b="1" dirty="0" smtClean="0">
                <a:solidFill>
                  <a:srgbClr val="002060"/>
                </a:solidFill>
              </a:rPr>
              <a:t> 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877448" y="5029200"/>
            <a:ext cx="2147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kk-KZ" sz="1600" b="1" dirty="0" smtClean="0">
                <a:solidFill>
                  <a:srgbClr val="002060"/>
                </a:solidFill>
              </a:rPr>
              <a:t>1 аутизм орталығы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459668" y="3207745"/>
            <a:ext cx="20231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kk-KZ" b="1" dirty="0" smtClean="0">
                <a:solidFill>
                  <a:srgbClr val="002060"/>
                </a:solidFill>
              </a:rPr>
              <a:t>4</a:t>
            </a:r>
            <a:r>
              <a:rPr lang="kk-KZ" sz="1600" b="1" dirty="0" smtClean="0">
                <a:solidFill>
                  <a:srgbClr val="002060"/>
                </a:solidFill>
              </a:rPr>
              <a:t> психологиялық-</a:t>
            </a:r>
          </a:p>
          <a:p>
            <a:pPr algn="r" eaLnBrk="0" hangingPunct="0"/>
            <a:r>
              <a:rPr lang="kk-KZ" sz="1600" b="1" dirty="0" smtClean="0">
                <a:solidFill>
                  <a:srgbClr val="002060"/>
                </a:solidFill>
              </a:rPr>
              <a:t>педагогикалық </a:t>
            </a:r>
          </a:p>
          <a:p>
            <a:pPr algn="r" eaLnBrk="0" hangingPunct="0"/>
            <a:r>
              <a:rPr lang="kk-KZ" sz="1600" b="1" dirty="0" smtClean="0">
                <a:solidFill>
                  <a:srgbClr val="002060"/>
                </a:solidFill>
              </a:rPr>
              <a:t>түзету кабинеті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1147826" y="4967288"/>
            <a:ext cx="21732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kk-KZ" b="1" dirty="0" smtClean="0">
                <a:solidFill>
                  <a:srgbClr val="002060"/>
                </a:solidFill>
              </a:rPr>
              <a:t>2 </a:t>
            </a:r>
            <a:r>
              <a:rPr lang="kk-KZ" sz="1600" b="1" dirty="0" smtClean="0">
                <a:solidFill>
                  <a:srgbClr val="002060"/>
                </a:solidFill>
              </a:rPr>
              <a:t>оңалту орталығы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857081" y="3086397"/>
            <a:ext cx="15007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</a:rPr>
              <a:t>Арнайы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</a:rPr>
              <a:t>білім беру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</a:rPr>
              <a:t> ұйымдары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gray">
          <a:xfrm>
            <a:off x="484555" y="148889"/>
            <a:ext cx="8229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dirty="0" smtClean="0"/>
              <a:t>«</a:t>
            </a:r>
            <a:r>
              <a:rPr lang="ru-RU" dirty="0" err="1" smtClean="0"/>
              <a:t>Менің</a:t>
            </a:r>
            <a:r>
              <a:rPr lang="ru-RU" dirty="0" smtClean="0"/>
              <a:t> </a:t>
            </a:r>
            <a:r>
              <a:rPr lang="ru-RU" dirty="0" err="1" smtClean="0"/>
              <a:t>болашақ</a:t>
            </a:r>
            <a:r>
              <a:rPr lang="ru-RU" dirty="0" smtClean="0"/>
              <a:t> </a:t>
            </a:r>
            <a:r>
              <a:rPr lang="ru-RU" dirty="0" err="1" smtClean="0"/>
              <a:t>мамандығым</a:t>
            </a:r>
            <a:r>
              <a:rPr lang="ru-RU" dirty="0" smtClean="0"/>
              <a:t>» </a:t>
            </a:r>
            <a:r>
              <a:rPr lang="ru-RU" b="0" dirty="0" err="1" smtClean="0"/>
              <a:t>эксперименттік</a:t>
            </a:r>
            <a:r>
              <a:rPr lang="ru-RU" b="0" dirty="0" smtClean="0"/>
              <a:t>  </a:t>
            </a:r>
            <a:r>
              <a:rPr lang="ru-RU" b="0" dirty="0" err="1" smtClean="0"/>
              <a:t>жоба</a:t>
            </a:r>
            <a:endParaRPr lang="en-US" sz="1800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3031" y="5809618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solidFill>
                  <a:srgbClr val="002060"/>
                </a:solidFill>
              </a:rPr>
              <a:t>2023 </a:t>
            </a:r>
            <a:r>
              <a:rPr lang="ru-RU" sz="1600" i="1" dirty="0" err="1">
                <a:solidFill>
                  <a:srgbClr val="002060"/>
                </a:solidFill>
              </a:rPr>
              <a:t>жылы</a:t>
            </a:r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</a:rPr>
              <a:t>2 ПМПК </a:t>
            </a:r>
            <a:r>
              <a:rPr lang="ru-RU" sz="1600" i="1" dirty="0" err="1" smtClean="0">
                <a:solidFill>
                  <a:srgbClr val="002060"/>
                </a:solidFill>
              </a:rPr>
              <a:t>ашылды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i="1" dirty="0" smtClean="0">
                <a:solidFill>
                  <a:srgbClr val="002060"/>
                </a:solidFill>
              </a:rPr>
              <a:t> </a:t>
            </a:r>
            <a:r>
              <a:rPr lang="ru-RU" sz="1600" i="1" dirty="0">
                <a:solidFill>
                  <a:srgbClr val="002060"/>
                </a:solidFill>
              </a:rPr>
              <a:t>«50 </a:t>
            </a:r>
            <a:r>
              <a:rPr lang="ru-RU" sz="1600" i="1" dirty="0" err="1">
                <a:solidFill>
                  <a:srgbClr val="002060"/>
                </a:solidFill>
              </a:rPr>
              <a:t>мың</a:t>
            </a:r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err="1">
                <a:solidFill>
                  <a:srgbClr val="002060"/>
                </a:solidFill>
              </a:rPr>
              <a:t>балаға</a:t>
            </a:r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err="1">
                <a:solidFill>
                  <a:srgbClr val="002060"/>
                </a:solidFill>
              </a:rPr>
              <a:t>бір</a:t>
            </a:r>
            <a:r>
              <a:rPr lang="ru-RU" sz="1600" i="1" dirty="0">
                <a:solidFill>
                  <a:srgbClr val="002060"/>
                </a:solidFill>
              </a:rPr>
              <a:t> ПМПК </a:t>
            </a:r>
            <a:r>
              <a:rPr lang="ru-RU" sz="1600" i="1" dirty="0" err="1">
                <a:solidFill>
                  <a:srgbClr val="002060"/>
                </a:solidFill>
              </a:rPr>
              <a:t>нормасын</a:t>
            </a:r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err="1">
                <a:solidFill>
                  <a:srgbClr val="002060"/>
                </a:solidFill>
              </a:rPr>
              <a:t>қамтамасыз</a:t>
            </a:r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err="1">
                <a:solidFill>
                  <a:srgbClr val="002060"/>
                </a:solidFill>
              </a:rPr>
              <a:t>ету</a:t>
            </a:r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err="1">
                <a:solidFill>
                  <a:srgbClr val="002060"/>
                </a:solidFill>
              </a:rPr>
              <a:t>үшін</a:t>
            </a:r>
            <a:r>
              <a:rPr lang="ru-RU" sz="1600" i="1" dirty="0">
                <a:solidFill>
                  <a:srgbClr val="002060"/>
                </a:solidFill>
              </a:rPr>
              <a:t>» 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i="1" dirty="0" err="1" smtClean="0">
                <a:solidFill>
                  <a:srgbClr val="002060"/>
                </a:solidFill>
              </a:rPr>
              <a:t>жыл</a:t>
            </a:r>
            <a:r>
              <a:rPr lang="ru-RU" sz="1600" i="1" dirty="0" smtClean="0">
                <a:solidFill>
                  <a:srgbClr val="002060"/>
                </a:solidFill>
              </a:rPr>
              <a:t> </a:t>
            </a:r>
            <a:r>
              <a:rPr lang="ru-RU" sz="1600" i="1" dirty="0" err="1">
                <a:solidFill>
                  <a:srgbClr val="002060"/>
                </a:solidFill>
              </a:rPr>
              <a:t>сайын</a:t>
            </a:r>
            <a:r>
              <a:rPr lang="ru-RU" sz="1600" i="1" dirty="0">
                <a:solidFill>
                  <a:srgbClr val="002060"/>
                </a:solidFill>
              </a:rPr>
              <a:t> 2 ПМПК шалу </a:t>
            </a:r>
            <a:r>
              <a:rPr lang="ru-RU" sz="1600" i="1" dirty="0" err="1">
                <a:solidFill>
                  <a:srgbClr val="002060"/>
                </a:solidFill>
              </a:rPr>
              <a:t>жоспарланып</a:t>
            </a:r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</a:rPr>
              <a:t>отыр</a:t>
            </a:r>
            <a:r>
              <a:rPr lang="ru-RU" sz="1600" i="1" dirty="0" smtClean="0">
                <a:solidFill>
                  <a:srgbClr val="002060"/>
                </a:solidFill>
              </a:rPr>
              <a:t> </a:t>
            </a:r>
            <a:endParaRPr lang="ru-RU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762000" y="1371600"/>
            <a:ext cx="7698432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kk-KZ" sz="54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Назарларыңызға рахмет</a:t>
            </a:r>
            <a:r>
              <a:rPr lang="en-US" sz="54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 </a:t>
            </a:r>
            <a:r>
              <a:rPr lang="en-US" sz="54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ru-RU" sz="54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71842" dir="2700000" algn="ctr" rotWithShape="0">
                  <a:schemeClr val="bg2">
                    <a:alpha val="50000"/>
                  </a:scheme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db2004165l">
  <a:themeElements>
    <a:clrScheme name="Тема Office 3">
      <a:dk1>
        <a:srgbClr val="000000"/>
      </a:dk1>
      <a:lt1>
        <a:srgbClr val="FFFFFF"/>
      </a:lt1>
      <a:dk2>
        <a:srgbClr val="37399B"/>
      </a:dk2>
      <a:lt2>
        <a:srgbClr val="C0C0C0"/>
      </a:lt2>
      <a:accent1>
        <a:srgbClr val="699DE9"/>
      </a:accent1>
      <a:accent2>
        <a:srgbClr val="EFB049"/>
      </a:accent2>
      <a:accent3>
        <a:srgbClr val="FFFFFF"/>
      </a:accent3>
      <a:accent4>
        <a:srgbClr val="000000"/>
      </a:accent4>
      <a:accent5>
        <a:srgbClr val="B9CCF2"/>
      </a:accent5>
      <a:accent6>
        <a:srgbClr val="D99F41"/>
      </a:accent6>
      <a:hlink>
        <a:srgbClr val="7476DC"/>
      </a:hlink>
      <a:folHlink>
        <a:srgbClr val="9AC664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F4EE6"/>
        </a:accent1>
        <a:accent2>
          <a:srgbClr val="69BFF9"/>
        </a:accent2>
        <a:accent3>
          <a:srgbClr val="FFFFFF"/>
        </a:accent3>
        <a:accent4>
          <a:srgbClr val="000000"/>
        </a:accent4>
        <a:accent5>
          <a:srgbClr val="BBB2F0"/>
        </a:accent5>
        <a:accent6>
          <a:srgbClr val="5EADE2"/>
        </a:accent6>
        <a:hlink>
          <a:srgbClr val="D17FB6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33C5A9"/>
        </a:accent1>
        <a:accent2>
          <a:srgbClr val="90DE88"/>
        </a:accent2>
        <a:accent3>
          <a:srgbClr val="FFFFFF"/>
        </a:accent3>
        <a:accent4>
          <a:srgbClr val="000000"/>
        </a:accent4>
        <a:accent5>
          <a:srgbClr val="ADDFD1"/>
        </a:accent5>
        <a:accent6>
          <a:srgbClr val="82C97B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699DE9"/>
        </a:accent1>
        <a:accent2>
          <a:srgbClr val="EFB049"/>
        </a:accent2>
        <a:accent3>
          <a:srgbClr val="FFFFFF"/>
        </a:accent3>
        <a:accent4>
          <a:srgbClr val="000000"/>
        </a:accent4>
        <a:accent5>
          <a:srgbClr val="B9CCF2"/>
        </a:accent5>
        <a:accent6>
          <a:srgbClr val="D99F41"/>
        </a:accent6>
        <a:hlink>
          <a:srgbClr val="7476DC"/>
        </a:hlink>
        <a:folHlink>
          <a:srgbClr val="9AC6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cdb2004165l</Template>
  <TotalTime>81</TotalTime>
  <Words>322</Words>
  <Application>Microsoft Office PowerPoint</Application>
  <PresentationFormat>Экран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cdb2004165l</vt:lpstr>
      <vt:lpstr>Image</vt:lpstr>
      <vt:lpstr>Астана қаласындағы инклюзивті білім беруді дамыту </vt:lpstr>
      <vt:lpstr>Инклюзивті білім беру саясатын іске асыру үшін нормативтік база </vt:lpstr>
      <vt:lpstr>Ерекше білім алуды қажет ететін балалардың саны жыл сайын артуда</vt:lpstr>
      <vt:lpstr>Инклюзивті білім беру</vt:lpstr>
      <vt:lpstr>Инклюзивті білім беру</vt:lpstr>
      <vt:lpstr>Презентация PowerPoint</vt:lpstr>
      <vt:lpstr>Инклюзивті қолдау кабинеттерінің санын көбейту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10</cp:revision>
  <dcterms:created xsi:type="dcterms:W3CDTF">2024-04-15T09:02:25Z</dcterms:created>
  <dcterms:modified xsi:type="dcterms:W3CDTF">2024-04-16T03:22:53Z</dcterms:modified>
</cp:coreProperties>
</file>