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8" r:id="rId7"/>
    <p:sldId id="262" r:id="rId8"/>
    <p:sldId id="263" r:id="rId9"/>
    <p:sldId id="264" r:id="rId10"/>
    <p:sldId id="267" r:id="rId11"/>
    <p:sldId id="737" r:id="rId12"/>
    <p:sldId id="744" r:id="rId13"/>
    <p:sldId id="745" r:id="rId14"/>
    <p:sldId id="740" r:id="rId15"/>
    <p:sldId id="742" r:id="rId16"/>
    <p:sldId id="743" r:id="rId17"/>
    <p:sldId id="741" r:id="rId18"/>
    <p:sldId id="732" r:id="rId19"/>
    <p:sldId id="733" r:id="rId20"/>
    <p:sldId id="734" r:id="rId21"/>
    <p:sldId id="735" r:id="rId22"/>
    <p:sldId id="736" r:id="rId23"/>
    <p:sldId id="602" r:id="rId24"/>
    <p:sldId id="750" r:id="rId25"/>
    <p:sldId id="749" r:id="rId26"/>
    <p:sldId id="748" r:id="rId27"/>
    <p:sldId id="747" r:id="rId28"/>
    <p:sldId id="751" r:id="rId29"/>
    <p:sldId id="265" r:id="rId30"/>
    <p:sldId id="266" r:id="rId31"/>
    <p:sldId id="752" r:id="rId32"/>
    <p:sldId id="738" r:id="rId33"/>
    <p:sldId id="7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4"/>
    <p:restoredTop sz="96327"/>
  </p:normalViewPr>
  <p:slideViewPr>
    <p:cSldViewPr snapToGrid="0">
      <p:cViewPr varScale="1">
        <p:scale>
          <a:sx n="151" d="100"/>
          <a:sy n="151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8:24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0,'55'5,"1"0,0-1,-1 0,36 1,6 5,-45-4,1 2,0-2,2 1,6-1,-1 0,29 0,-31-5,-18 1,10 0,27 2,-26-1,2 1,4 1,-3 1,28 4,-24-2,8 3,-17-3,4 0,9 1,2 1,7 0,-2 1,-14-3,-4-1,17 1,-13-3,-14-2,-5 3,-23 1,2-18,-10 7,21-16,7 10,-6-1,-2-1,-1 1,8-1,15 0,12 1,3 2,-4 3,-9 2,1 1,9 2,6 1,0 1,-10 0,-13 1,-3-2,1 0,5-1,3-1,-2 1,10 1,6 0,13 1,11 0,5 0,1 0,-5 0,-7-1,0-1,-5 0,-9 1,-17 0,-19 0,-5 0,4 0,17 0,16 2,9 1,10 2,-2-2,-1-1,-3-1,-7-1,1 0,-5 0,-5 0,-6 0,3 0,9 0,14 1,8 0,0 0,4-1,4 0,1 0,-46 1,0-1,0 1,1-1,1 1,-1-1,45 1,-16-1,-20 0,-5 0,7 0,21 0,-34 0,3 1,5-1,1 2,0-1,-2 0,43 1,-18-1,-25-1,2 0,7 0,20 0,12 0,-42 0,1 0,0 0,0 0,-2 0,-2 0,44 0,-13 0,-4 0,0 0,0 1,-2 0,2 3,-10 2,-28-3,-19-1,-19-3,15-5,15 4,29-2,8 4,13 1,4 0,-1 0,-1-1,-4 0,0 1,-10-1,-4 0,-12 0,-11 0,-7 1,-7-1,5 1,14-2,15 0,9 0,-8-1,-13 1,-10-2,0 0,18 1,26 0,-29 2,3-1,5 1,-1 0,-7 0,-4-1,31-1,-30-1,-3-1,19 0,23 0,-36 2,1 1,-1-1,-2 1,30-1,-23 1,-13 0,12 1,20 0,0 0,-4 1,-11 0,-6 1,-1 0,-4-1,-10-1,-7 0,-6-1,-1 1,5-2,3 0,-1 0,-1 0,2 0,6 1,10 1,10 0,3 1,-3-1,-14-1,-13 0,-5-1,2 1,12 0,3 1,0-1,0 0,-5-1,-2 1,1 0,4 1,12 0,8-1,-2 0,-11 0,-21 1,-18 0,-13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8:31.9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17,'61'-2,"1"1,-4-1,-2 1,42-2,-48 2,2 0,7 0,3 0,18 0,5 0,11 0,2 1,1 0,1 0,-2 1,-2-1,-11 1,0-1,5 0,2 0,-25 0,0 0,2 0,3 0,0 0,1 0,1 0,0 0,-1 0,-5 0,-1 0,0 0,23 0,-1 0,-3 0,-1 0,4 0,1 0,-22 0,2 0,2 0,8 0,3-1,0 1,0 0,0 0,0 0,0-1,-1 1,-3 0,23 1,-6-1,-15 1,-4 1,-13-2,-2 1,-7 0,-1 0,4 0,1-1,7 0,2 0,1 0,1 0,-1 0,1 0,-2 0,0 0,0 0,-1 0,1 1,0-1,-5 1,-1-1,-6 1,-2 0,-2 0,1 0,8 0,3 0,13 0,2-1,2 1,-1 0,-3-1,-3 1,-11-1,-4 1,31 1,-7 0,2-1,13-1,-40 1,2-2,2 1,0 1,-4-1,-2 0,1 1,-1-1,-3 1,1 0,13 0,5 0,14 0,4 0,9 1,1 0,-32 0,0-1,0 1,29 1,-1 0,1 0,1 1,-27-2,1 0,0 0,-1 0,-1 0,0-1,29 1,-4 0,-18-1,-5 1,-19-2,-3 1,38 1,-4 0,13-1,-41-1,2 1,-3-1,0 0,37-1,-19-1,-11-1,21 0,-32 2,1 0,2 0,2 0,9 0,3 1,3-1,3 1,4 0,4 0,13 0,3 0,-27 0,1-1,2 1,7-1,3 1,1-1,12 1,1-1,2 1,-24 0,0 0,0 1,0-1,21 1,-1 0,-1 0,-8 0,0 0,-3-1,-9 1,-1 0,-3-1,23 1,-4-1,-12-1,-2 1,-11-1,-3-1,-7 1,-2-2,1 1,-2-1,45-2,-8 0,-3 0,-2 0,12 1,-41 2,1 1,9 1,3 0,18 2,6 0,-23 1,2-1,1 1,1 0,1 0,-1 1,-1-1,0-1,-4 1,15 0,-7-1,-22 0,-7-1,14 1,-36-1,-1 0,3 3,-89-1,30-2,-50-2,171-3,6-2,-20 3,-1 0,2-3,-36 3,-10 2,23 1,33 1,-30 0,3 0,6 0,1 1,-2 0,0 0,-2 0,1 1,5-1,3 1,12 1,4-1,-21 0,3 0,0-1,0 1,1-1,-2 0,28 1,-6 0,-19-1,-6-1,23-1,-14 1,18-1,-33 0,5 0,12 0,4 0,0 0,-1-1,-7 1,-4-1,-10 1,-4-1,23 0,-6 0,29 3,-28 1,6 1,-13-1,3 1,0-1,31 2,-2 0,-15-1,-6-1,22-1,-53-2,-7 0,-2-1,16 1,14 1,7 0,-2 1,-9-1,-8 0,5 0,24 0,-30-1,3 1,8 0,0 1,1 0,-3-1,-10 0,-3 0,38 1,-6-1,-30-1,4 1,21 1,5 0,15 1,2 0,1 0,-1 1,-11-1,-5-1,-23 0,-5-1,25 0,-6 0,5 0,9 1,-7 0,-13-1,-17 0,-7 0,2 0,8-1,9 1,3 0,-10 0,-8-1,-11 0,-6 0,0 0,3 1,5 0,5-1,2 1,-1-1,4 0,8 0,9 0,19 0,13 0,-41 0,1 0,-1 0,-1 0,42 0,-8-1,-6-2,11 0,-41 1,2 0,3 0,1-1,4 1,0 0,1 0,-2 0,-5 1,-2 0,39-1,-20 1,-8 0,-1-2,8 1,3-1,4 2,-3 1,-4 0,-10 0,-12 0,-8 0,-8 0,0 0,-2 0,0-1,0 0,-5 0,-7-1,-6 2,5 0,3-1,7 1,1-1,1 0,-3 0,-6 0,3 0,10 0,2-1,-3 1,-15 0,-17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8:36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56,'63'2,"9"1,17 0,-35-1,1-1,6 1,1 0,2 0,0-1,-4 1,0-1,-2 0,-1 0,-4-1,-2 0,48-3,-49 2,0 0,3-1,1 1,9 1,1 1,3 1,0 1,-6-1,-1 0,39 1,-9-1,0-2,-38 1,1-1,5 2,2-1,0 1,1-1,-3 0,-1 0,-2 0,-2 0,47-1,-50 0,1 0,12 0,2 0,7-1,1 0,-2 0,0-1,-6 1,-1 0,-10-1,-2 0,39-2,9-2,-49 4,1-1,7 1,1 0,1 1,1-1,2 0,0 0,-1-2,-2 1,-4 0,-2-1,-2 0,-1 1,42-3,-6 1,8 1,-45 3,0-1,5 1,0 0,3-1,-1 0,-4 0,1 1,-3-1,0 0,-1 1,0 0,46-1,-5 0,-9 1,-12 1,2 0,6 1,13 0,-38 0,3 0,4 0,1 1,0 0,0 0,-4 0,-2 0,35 0,-12 0,-10-1,-3-1,-5 1,-7 1,1 0,8 2,4-1,7-1,-4-1,-7 0,-6 0,-9 0,-1 1,2 0,7 2,8 1,0-1,-5-1,-10-1,-9-2,9 3,15 2,13 2,-3 0,-9-3,-13-1,-2-2,0 0,-8 1,-11-1,5 1,6-1,8 0,4-1,22 1,3-1,-6 0,-21 0,-34 0,7 0,14 0,4 0,-1-1,-6-1,-9-1,1-1,-8 0,-9 3,-1-1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8:49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21,'59'-5,"0"1,6 0,2 1,6 2,2 0,1 0,0 1,0-1,1 1,10 1,6 1,-9 1,5 1,6 1,-6 0,5 1,2 0,4 0,-8 0,4 0,2 0,1 1,0-1,-12-1,0-1,2 1,-1 0,-1-1,-1 0,9 1,-1-1,-1-1,-2 1,-1-1,11-1,-1 1,-2-1,-3-1,-10 0,-3 0,0-1,1 0,1 1,1 0,1-1,0 1,6 0,1 0,2 0,0 0,-15 0,2 0,0 0,0 0,1 1,5-1,1 1,0-1,1 1,-1-1,0 1,0-1,0 0,0 0,-1 0,-3 0,-1 0,0 0,-1 0,0 0,14 0,0 0,-2-1,-2 0,-11 1,-2-1,-2 0,1 0,20 0,0 0,0 0,-22 0,0 0,0 0,2 0,4 0,1 0,2 0,0 0,9 0,0 0,2 0,1 0,-17 0,1-1,1 1,-2 0,0-1,12 0,0 0,-2 0,-3 0,-8-1,-2 1,-2-1,-3 0,12 0,-4-1,-2 1,-11 0,-1 0,1 0,14 3,2 0,2 2,7 2,2 2,-4 0,-11 1,-4 0,-4 1,12 4,-14 1,-17 3,-57-10,38-1,8-3,19 1,12-2,3-3,20 0,-43 1,1-1,6 1,3 0,10 0,3 0,6 0,5 0,-21 0,2 0,1 0,6 1,1-1,0 0,5 0,1 0,1-1,5 0,0-1,1 1,-1-2,1 0,-2 0,-7-1,-1 0,-2 1,-7-1,-2 1,-3-1,15 0,-5 0,-8 1,-2 1,2 0,1 0,5 1,2-1,15 1,5-1,-21 1,3 0,1 0,5 0,1 0,1 1,5-1,2 0,-2 0,-4 1,-1-1,-3 0,-8 1,-1-1,-1 0,2 0,1 0,-1 0,-2-1,0 1,1 0,11-1,1 1,3 0,6 0,1 0,0 0,-1 1,0-1,0 0,-3 1,1 0,-2-1,-5 1,0-1,-1 1,-1-1,-1 1,2-1,8 1,2 0,1 0,2 0,0 0,2 1,-23-1,1 0,0 1,-1-1,22 0,0 1,-3-1,-8 1,-3-1,0 0,-2 0,-1 0,-1 0,-3-1,0 1,0-1,3 1,1-1,3 1,9-1,3 1,0 0,1-1,0 0,0 1,-1-2,0 1,-3-1,-13 0,-3 0,-5 0,8-1,-9 1,-17-1,-5 2,23-1,13 0,-33 0,1 1,6-1,1 1,-4-1,-1 1,34-1,-33 0,-16 2,-2-1,11-1,13 0,2 0,-11 2,-13 0,-14 0,-2 0,2 0,0 0,0 0,-3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8:53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0 123,'50'-1,"1"-1,43-2,-41 1,1 1,2 0,3 1,15 0,4 0,12 1,2 0,5 0,2 0,-1-1,-1 1,-8-1,-1 0,-1-1,2 0,6 1,4-1,-29 2,2-1,2 1,7 1,1 0,1 0,-1 0,-1 0,1 1,-3-1,0 0,0 1,1-1,0-1,1 0,7-1,2 0,2-1,-16 1,3-1,0 1,1-1,3 0,0 1,1-1,0 1,0-1,0 1,-1 1,-1-1,17 1,-1 0,-2 0,-5 0,-2 1,-2-1,-7 1,-2-1,0 1,-1-2,0 1,0-1,4 1,0-1,2 0,11-1,1 1,3-1,-19 1,2 0,0-1,-1 1,-1-1,-1 1,-1-1,-2 1,16-1,-3 1,-4 0,14-1,-7 0,-22 1,-3 0,-5 0,1 0,11 0,6-1,-15 1,4 0,2-1,12 1,4-1,0 0,2 0,2 0,-4 0,-9 0,-2 1,-4-1,19-1,-6 1,-15 1,-2 0,3 0,3 0,14 1,3 0,-23 0,1 0,1 0,6 0,1-1,1 1,1 0,1-1,0 1,0-1,0 0,1 0,6 0,0 1,1-1,1 0,1 0,0 0,1 1,1-1,0 0,2 0,0 0,-2 0,-3 1,-1-1,0 0,1 0,1 0,1 0,1 0,0 0,2 1,-17-1,1 0,1 1,1-1,4 1,2 0,1 0,0 0,1 1,2 0,-1 1,0-1,-4 0,-1 1,0-1,0 1,-3 0,-1 0,0 0,-1-1,19 2,-1-1,-1 0,-4-1,-1 0,0 0,-4 0,-1 1,-1 0,-7-1,-1 1,1 0,2 0,1 0,0 0,0 0,1 1,0-1,-1 0,0 0,0-1,-1 1,-1-1,0 0,-5-1,-2 1,2-1,3 0,0 0,1 0,2 0,0 0,-1 0,0 0,-1 0,-2 0,-5 0,-2 0,-2 0,15-1,-4 1,-14-1,-1 0,-5 1,0-1,8 0,2 0,4 1,1-1,3 0,-2 0,-11 1,-3-1,33 0,-16-1,8 0,-34 1,2 0,4-1,-1 1,-2 0,-1 0,37-2,-13 2,3-2,12 2,8-1,-48 2,-1 0,46 0,-7 0,4 0,-1 0,-2-1,-9-1,-11 1,13-1,13 1,-40 1,3 0,5 0,1 0,-6 0,-3 0,38 0,-19 0,-14 0,6 0,7 0,-3 0,-7-1,-8 1,0-1,8 0,6 1,6 0,2-1,-2-1,1 0,-4 1,-4 0,-4 0,-9 0,-2 0,-1 1,2 0,6 0,-1 0,-9 0,-7 0,-5 0,2 0,12 0,8 0,2 0,-4 0,-4 0,-8 0,-5 0,-6 1,-5-1,-2 1,0 0,2-1,1 0,-1 0,-5 0,-6 0,-6 0,1 0,2-3,2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40:17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27,'81'2,"-2"0,-7 2,0 0,7-1,-28-2,4 0,20 0,7 1,-10-1,4 0,2 0,8 0,1 1,2-1,1 0,0 1,1-1,0 0,-1 0,-1 0,-9 0,-1-1,0 0,0 0,0 0,0 0,-1-1,1 1,0-1,-1 1,0-1,2 1,3-1,2 0,-1 0,-2 1,0-1,-1 1,-7-1,-1 1,0-1,-3 1,-2-1,2 1,-1-1,2 1,1-1,10 1,2-1,2 1,6-1,1 1,0 0,-2 0,1 0,-4 0,-8 0,-3 0,-2 0,18 0,4 0,-6 0,7 0,3 0,-17 0,3 0,2 0,2 0,-8 0,2 0,2 0,-1 0,0 0,-3 0,2 0,-2 0,-2 0,-3 1,24-1,-5 0,-4 1,-14-1,-3 0,-4 0,13 1,-3-2,8 1,4 0,-19-1,4 1,2 0,-8 0,1 0,3 0,1 0,8 1,2-1,1 0,-1 1,1-1,0 1,-1-1,-1 1,-8 0,-1-1,-1 1,-1 0,21 0,-1-1,-1 1,-6 0,-1-1,2 0,7 1,3-1,1 0,-20 0,2 0,1 0,1 0,3 0,2 0,0-1,0 1,2 0,0 0,1 0,-1 0,-1 0,0 0,-1 0,-1 1,-5-1,0 1,-2-1,-1 1,20-1,-1 2,-4-2,-12 1,-3-1,-2 1,20-1,-3 0,-4 0,-1 0,-6 0,0 0,-5-1,0 1,-1-1,-2 1,-8-1,0 0,2 0,1 0,13-1,2-1,6-1,0 0,1 0,-2 0,-10-1,-4 1,-19 1,-4 0,29 0,12-2,-29 3,6 0,19-1,4 1,4 0,-1 1,-16 0,-7 0,14 0,-56 1,-22 1,12 0,5 0,15 0,35-1,-29 0,3 0,7 0,0 0,37 0,-45 1,-34-1,-14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40:21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1,'78'6,"1"1,-10-2,3-1,6-1,-3 1,5-1,3 0,1 1,11 0,1 0,3 0,0 0,-15-1,2 1,0-1,0 1,-1-1,-2 0,-1 1,0 0,0-1,-1 0,18 1,0-1,-1 0,1 0,0-1,1 0,-2-1,-1 1,-10-1,-1 0,-1 0,0 0,3 0,1 0,-2 1,-2-1,12 0,-3 1,-2-1,-8 1,-1-1,-1 0,-4 0,0 0,-1-1,-8 0,-1-1,2 1,10-1,3 1,2 0,11 0,3 1,1 0,-20 1,0 0,1 0,-1 0,-2 0,-1 1,0-1,-3 1,16 0,-2 0,-2 0,-4-1,-1 0,2 0,7 0,3-1,5 1,-6-1,6 1,2 1,3-1,-11 0,2 1,2-1,1 0,-1 1,2-1,2 1,-1 0,-1-1,-2 1,-10-1,1 0,-3 0,-3 0,-4 0,20 0,-6 0,-8 0,3-1,-10 0,18-1,-43 0,3 0,14-1,6 1,13-1,5 1,4 0,3 0,0 0,0-1,0 0,1 1,-24-1,2 1,1-1,8 1,2 0,0 0,0 1,-1-1,-1 1,-6-1,-2 1,-3-1,19 1,-7 0,-19-1,-4 0,-3 0,-1 0,10 0,2 0,3 1,3 0,3 1,1 0,-6 0,-2 0,-11 1,-3-1,36 1,-42 0,-43-3,-63-3,-35-3,-13-2,21 1,31 4,-27 0,11-1,-6 0,-13-1,-3-1,-4-1,5 0,23 0,8 1,-1-1,28 4,20 1,3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1296-F632-7D01-A08E-12283621D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44B83-9C31-8E9A-2BA1-D2E02DBCD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0E25-2BD0-ADB4-DA4E-63C4F54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BAEBE-5F62-D179-C4D7-A4FD310E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D648-E7AE-28CD-5970-95E6C61A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84A7-0BE0-B483-C133-A1CE968E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167D-4D0F-EFB6-A6F9-76787E32B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F276A-FF28-3911-6A68-F9764AD7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2735-4C85-E264-8A06-C147FFFF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A739-849C-DF5D-ADF0-28CC4B3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33071-8456-5246-AFC2-1CEE1A7B9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F9023-B8FB-7CC3-C95D-5D11ACB55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0A38-2F14-C2BA-A03E-F063E796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5505-399B-FC33-776B-294C603F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8BCF-D043-8521-4419-EA0F5E60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CF85-C75C-4FEA-865E-E6F9FECF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DFB9C-32C9-DD0C-EC73-2081C192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0CF61-5EEF-FFE0-385B-95ED9CD1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704F-3BA5-818A-35C4-23B692CB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980A7-CBA7-8689-FE96-CFCCBAC7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FB07-12CB-0F1A-71D1-E0918578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38A6-1F59-990B-47BC-15FDAEC6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833C-4576-62E0-BA1C-A6D25171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255E-3996-4EE6-CE0A-1028AC87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FBA2-FA3D-C307-0EAE-F82912FE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9D9-C475-05BC-D06D-476441D9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AD92-E3D2-73F6-5D88-3EE012ADD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E8FA1-004B-86E4-F331-306448C87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A8CF3-D816-6F63-5533-4C301E34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53F5-DBCA-6EE4-D107-65F2A92F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DE20B-2B36-37A4-E8F6-54004F01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E5A9-6BA8-842D-AB4C-E4C31254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1D9E7-73A6-98B5-1386-3A300A72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34829-60E9-3BD3-75F8-113CF93B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82CD0-E0C5-E9D3-B2C7-0E771FB1D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C10D7-0BFC-655E-3E5B-977045BA6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C11B5-F4F8-63EE-BA98-693C0038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86955-D170-0E36-02C8-B079726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F1885-0128-D779-1F41-B70C5ABD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3C29-7F6E-A070-005A-ED20CEE7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A4448-4651-B530-AAF6-F0EA849F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41C38-7E9B-587E-9154-873780B5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BAFDB-D96E-B6A8-4427-052E32AF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E83C4-280B-B74C-2B61-D73D282F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28A71-6868-7A33-AFEC-8D45CBD8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48679-13BA-F36B-7472-BAA18709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DC6D-2BB3-D418-BB20-334C6812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065E-492D-5412-8E9F-240A368B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6791D-9C41-B9ED-E7DA-264117D35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2A95-A76F-6052-6545-83540E57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DFFD-EC27-EF51-7839-4417892B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F936F-D3FC-FC83-A7B8-C76B0DC5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14EC-9DCA-8B8C-AC1A-310C309D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DC44B-98C9-16BB-DB6A-E2B8EF910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D31C2-B8C7-9C62-263C-7AA2A3B7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EB941-15D4-206E-FFB4-FC779C92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501C9-0588-6AA4-A259-4A9F4C06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F2646-3A62-A699-96B1-3D2D258A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9EEAE-8510-CE3D-FFD0-F5608A2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13EE-11A4-3464-D04F-A34271D88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87E69-5790-A500-8153-2C51153D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C118F-5036-4443-8898-5C7AC24AF2C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91FD-D6C1-0A6F-5067-2CA5987C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7B91-8BB3-FD1E-8181-5B95EA230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E21DB-46CF-5A46-B59D-7E46F5B6ED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BF1C6-31CF-ED33-181F-F4ED737FCD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44775" y="5688881"/>
            <a:ext cx="2026449" cy="12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5779-EAFF-8625-4BC0-147A4FBDD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Applied Behavior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3FD3B-E716-E205-F137-2F9E0F191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Michael M. Mueller, Ph.D., BCBA-D, IBA</a:t>
            </a:r>
          </a:p>
          <a:p>
            <a:endParaRPr lang="en-US" dirty="0"/>
          </a:p>
          <a:p>
            <a:r>
              <a:rPr lang="en-US" dirty="0"/>
              <a:t>Executive Director of the International Behavior Analysis Organization (IBAO)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2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768C-11F6-6EAF-78D9-9B8A00F2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1" y="221077"/>
            <a:ext cx="10515600" cy="680798"/>
          </a:xfrm>
        </p:spPr>
        <p:txBody>
          <a:bodyPr>
            <a:normAutofit fontScale="90000"/>
          </a:bodyPr>
          <a:lstStyle/>
          <a:p>
            <a:r>
              <a:rPr lang="en-US" dirty="0"/>
              <a:t>In General,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AED6-9038-D226-CB0E-BB6AE4F0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17" y="973855"/>
            <a:ext cx="11768695" cy="5307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Skill Acquisition</a:t>
            </a:r>
          </a:p>
          <a:p>
            <a:pPr lvl="1"/>
            <a:r>
              <a:rPr lang="en-US" dirty="0"/>
              <a:t>We know that when reinforcement follows correct responding, it will increase those responses</a:t>
            </a:r>
          </a:p>
          <a:p>
            <a:endParaRPr lang="en-US" dirty="0"/>
          </a:p>
          <a:p>
            <a:pPr lvl="1"/>
            <a:r>
              <a:rPr lang="en-US" dirty="0"/>
              <a:t>Conduct a preference assessment to find reinforcers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Conduct a skills assessment</a:t>
            </a:r>
          </a:p>
          <a:p>
            <a:pPr lvl="2"/>
            <a:r>
              <a:rPr lang="en-US" dirty="0"/>
              <a:t>Language, communication, concepts, social skills, play, functional skills, safety, academics, 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Determine what skills are in deficit and a priority for learning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Break skills into smaller steps</a:t>
            </a:r>
          </a:p>
          <a:p>
            <a:pPr lvl="2"/>
            <a:r>
              <a:rPr lang="en-US" dirty="0"/>
              <a:t>Hand washing</a:t>
            </a:r>
          </a:p>
          <a:p>
            <a:pPr lvl="3"/>
            <a:r>
              <a:rPr lang="en-US" dirty="0"/>
              <a:t>Turn on water, wet hands, pump soap, scrub hands, rinse, turn off water, etc.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7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3DDA-39E6-1DA2-5138-7B998D4E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29623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Skill Acquisition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A2D328-A8BD-5666-BAB1-68FBEAD1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22" y="942540"/>
            <a:ext cx="11581356" cy="5677466"/>
          </a:xfrm>
        </p:spPr>
        <p:txBody>
          <a:bodyPr/>
          <a:lstStyle/>
          <a:p>
            <a:r>
              <a:rPr lang="en-US" dirty="0"/>
              <a:t>The Behavioral Therapist (IBT) presents an instruction</a:t>
            </a:r>
          </a:p>
          <a:p>
            <a:pPr lvl="1"/>
            <a:r>
              <a:rPr lang="en-US" dirty="0"/>
              <a:t>Correct responses are followed by reinforcement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Incorrect responses are followed by teaching</a:t>
            </a:r>
          </a:p>
          <a:p>
            <a:pPr lvl="2"/>
            <a:r>
              <a:rPr lang="en-US" dirty="0"/>
              <a:t>Prompts, assistance, guidance and the re-delivery of the instruction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Little fragments of larger behaviors can be learned rather quickly, and they add to each other and the learner masters larger skills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ABA approach relies on the collection of data in order to analyze progress</a:t>
            </a:r>
          </a:p>
          <a:p>
            <a:pPr lvl="2"/>
            <a:r>
              <a:rPr lang="en-US" dirty="0"/>
              <a:t>Data</a:t>
            </a:r>
          </a:p>
          <a:p>
            <a:pPr lvl="2"/>
            <a:r>
              <a:rPr lang="en-US" dirty="0"/>
              <a:t>Graphs</a:t>
            </a:r>
          </a:p>
          <a:p>
            <a:pPr lvl="2"/>
            <a:r>
              <a:rPr lang="en-US" dirty="0"/>
              <a:t>Analysis</a:t>
            </a:r>
          </a:p>
          <a:p>
            <a:pPr lvl="3"/>
            <a:r>
              <a:rPr lang="en-US" dirty="0"/>
              <a:t>Continue or make changes?</a:t>
            </a:r>
          </a:p>
        </p:txBody>
      </p:sp>
    </p:spTree>
    <p:extLst>
      <p:ext uri="{BB962C8B-B14F-4D97-AF65-F5344CB8AC3E}">
        <p14:creationId xmlns:p14="http://schemas.microsoft.com/office/powerpoint/2010/main" val="55529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3DDA-39E6-1DA2-5138-7B998D4E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29623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Skill Acquisition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A2D328-A8BD-5666-BAB1-68FBEAD1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22" y="942540"/>
            <a:ext cx="11581356" cy="5677466"/>
          </a:xfrm>
        </p:spPr>
        <p:txBody>
          <a:bodyPr>
            <a:normAutofit/>
          </a:bodyPr>
          <a:lstStyle/>
          <a:p>
            <a:r>
              <a:rPr lang="en-US" dirty="0"/>
              <a:t>Most ABA instructional strategies teach skills in “discrete” learning opportunities referred to as “trials”</a:t>
            </a:r>
          </a:p>
          <a:p>
            <a:endParaRPr lang="en-US" dirty="0"/>
          </a:p>
          <a:p>
            <a:pPr lvl="1"/>
            <a:r>
              <a:rPr lang="en-US" dirty="0"/>
              <a:t>Each trial is an opportunity to demonstrate the appropriate skill being taught</a:t>
            </a:r>
          </a:p>
          <a:p>
            <a:pPr lvl="1"/>
            <a:endParaRPr lang="en-US" dirty="0"/>
          </a:p>
          <a:p>
            <a:r>
              <a:rPr lang="en-US" dirty="0"/>
              <a:t>Data collection in this context often looks at the number of trials that the correct skill was demonstrated relative to the total number of trials where that skill was taught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Correct trials/total trials = % of correct trials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mastery criteria</a:t>
            </a:r>
          </a:p>
          <a:p>
            <a:pPr lvl="2"/>
            <a:r>
              <a:rPr lang="en-US" dirty="0"/>
              <a:t>Asks, “What will the learner need to do to convince us this skill was mastered?”</a:t>
            </a:r>
          </a:p>
          <a:p>
            <a:pPr lvl="3"/>
            <a:r>
              <a:rPr lang="en-US" dirty="0"/>
              <a:t>%, days or sessions, people, setting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A7C4-97CD-6B07-E659-A012FB43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en-US" dirty="0"/>
              <a:t>Skill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6FEF-6E7B-E98F-662D-2AEABCFE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8" y="1119351"/>
            <a:ext cx="11324896" cy="5373523"/>
          </a:xfrm>
        </p:spPr>
        <p:txBody>
          <a:bodyPr/>
          <a:lstStyle/>
          <a:p>
            <a:r>
              <a:rPr lang="en-US" dirty="0"/>
              <a:t>Graph and analyze the data on a day-to-day basis</a:t>
            </a:r>
          </a:p>
          <a:p>
            <a:pPr lvl="1"/>
            <a:r>
              <a:rPr lang="en-US" dirty="0"/>
              <a:t>Increasing trend, flat, decreasing, etc. </a:t>
            </a:r>
          </a:p>
          <a:p>
            <a:pPr lvl="1"/>
            <a:endParaRPr lang="en-US" dirty="0"/>
          </a:p>
          <a:p>
            <a:r>
              <a:rPr lang="en-US" dirty="0"/>
              <a:t>Increasing trend means the learner is acquiring the skill (learning)</a:t>
            </a:r>
          </a:p>
          <a:p>
            <a:endParaRPr lang="en-US" dirty="0"/>
          </a:p>
          <a:p>
            <a:r>
              <a:rPr lang="en-US" dirty="0"/>
              <a:t>Flat trend means the learner is not acquiring the skill (not learning)</a:t>
            </a:r>
          </a:p>
          <a:p>
            <a:endParaRPr lang="en-US" dirty="0"/>
          </a:p>
          <a:p>
            <a:r>
              <a:rPr lang="en-US" dirty="0"/>
              <a:t>Decreasing trend means the learner is demonstrating less of a behavior</a:t>
            </a:r>
          </a:p>
          <a:p>
            <a:pPr lvl="1"/>
            <a:r>
              <a:rPr lang="en-US" dirty="0"/>
              <a:t>This is good news in behavior reduction</a:t>
            </a:r>
          </a:p>
          <a:p>
            <a:pPr lvl="1"/>
            <a:r>
              <a:rPr lang="en-US" dirty="0"/>
              <a:t>Not so good if we are trying to teach a new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4BAC-4ADC-0201-C2DE-A0F0B75F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1" y="171076"/>
            <a:ext cx="10515600" cy="1019922"/>
          </a:xfrm>
        </p:spPr>
        <p:txBody>
          <a:bodyPr/>
          <a:lstStyle/>
          <a:p>
            <a:r>
              <a:rPr lang="en-US" dirty="0"/>
              <a:t>Data Examples</a:t>
            </a:r>
          </a:p>
        </p:txBody>
      </p:sp>
      <p:pic>
        <p:nvPicPr>
          <p:cNvPr id="5" name="Content Placeholder 4" descr="A graph showing the difference between a language and a language&#10;&#10;Description automatically generated">
            <a:extLst>
              <a:ext uri="{FF2B5EF4-FFF2-40B4-BE49-F238E27FC236}">
                <a16:creationId xmlns:a16="http://schemas.microsoft.com/office/drawing/2014/main" id="{A1D99027-2040-9895-4793-860FBA6DE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57" y="977434"/>
            <a:ext cx="7684839" cy="5599962"/>
          </a:xfrm>
        </p:spPr>
      </p:pic>
    </p:spTree>
    <p:extLst>
      <p:ext uri="{BB962C8B-B14F-4D97-AF65-F5344CB8AC3E}">
        <p14:creationId xmlns:p14="http://schemas.microsoft.com/office/powerpoint/2010/main" val="367799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4BAC-4ADC-0201-C2DE-A0F0B75F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1" y="171076"/>
            <a:ext cx="10515600" cy="1019922"/>
          </a:xfrm>
        </p:spPr>
        <p:txBody>
          <a:bodyPr/>
          <a:lstStyle/>
          <a:p>
            <a:r>
              <a:rPr lang="en-US" dirty="0"/>
              <a:t>Data Examples</a:t>
            </a:r>
          </a:p>
        </p:txBody>
      </p:sp>
      <p:pic>
        <p:nvPicPr>
          <p:cNvPr id="5" name="Content Placeholder 4" descr="A graph showing the difference between a language and a language&#10;&#10;Description automatically generated">
            <a:extLst>
              <a:ext uri="{FF2B5EF4-FFF2-40B4-BE49-F238E27FC236}">
                <a16:creationId xmlns:a16="http://schemas.microsoft.com/office/drawing/2014/main" id="{A1D99027-2040-9895-4793-860FBA6DE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57" y="977434"/>
            <a:ext cx="7684839" cy="5599962"/>
          </a:xfr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B1C4749F-2466-A370-3116-A84BEDC38F79}"/>
              </a:ext>
            </a:extLst>
          </p:cNvPr>
          <p:cNvSpPr/>
          <p:nvPr/>
        </p:nvSpPr>
        <p:spPr>
          <a:xfrm rot="18941182">
            <a:off x="4639236" y="3521126"/>
            <a:ext cx="3872753" cy="726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4BAC-4ADC-0201-C2DE-A0F0B75F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1" y="171076"/>
            <a:ext cx="10515600" cy="1019922"/>
          </a:xfrm>
        </p:spPr>
        <p:txBody>
          <a:bodyPr/>
          <a:lstStyle/>
          <a:p>
            <a:r>
              <a:rPr lang="en-US" dirty="0"/>
              <a:t>Data Examples</a:t>
            </a:r>
          </a:p>
        </p:txBody>
      </p:sp>
      <p:pic>
        <p:nvPicPr>
          <p:cNvPr id="5" name="Content Placeholder 4" descr="A graph showing the difference between a language and a language&#10;&#10;Description automatically generated">
            <a:extLst>
              <a:ext uri="{FF2B5EF4-FFF2-40B4-BE49-F238E27FC236}">
                <a16:creationId xmlns:a16="http://schemas.microsoft.com/office/drawing/2014/main" id="{A1D99027-2040-9895-4793-860FBA6DE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857" y="977434"/>
            <a:ext cx="7684839" cy="5599962"/>
          </a:xfrm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B5DD620A-3E30-C200-3667-34ABA6A4FD24}"/>
              </a:ext>
            </a:extLst>
          </p:cNvPr>
          <p:cNvSpPr/>
          <p:nvPr/>
        </p:nvSpPr>
        <p:spPr>
          <a:xfrm>
            <a:off x="6945406" y="1284194"/>
            <a:ext cx="2548217" cy="887506"/>
          </a:xfrm>
          <a:prstGeom prst="donut">
            <a:avLst/>
          </a:prstGeom>
          <a:solidFill>
            <a:srgbClr val="FF0000">
              <a:alpha val="2981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0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12BD-F66F-33B3-7540-94F6EE3D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Examples</a:t>
            </a:r>
          </a:p>
        </p:txBody>
      </p:sp>
      <p:pic>
        <p:nvPicPr>
          <p:cNvPr id="5" name="Content Placeholder 4" descr="A diagram of a basic language&#10;&#10;Description automatically generated with medium confidence">
            <a:extLst>
              <a:ext uri="{FF2B5EF4-FFF2-40B4-BE49-F238E27FC236}">
                <a16:creationId xmlns:a16="http://schemas.microsoft.com/office/drawing/2014/main" id="{72402D5A-B15A-49A2-342F-60F83CB93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77" y="1217722"/>
            <a:ext cx="7904785" cy="5739517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18111CB-1A88-4E1C-39F7-852C0B1BEEBB}"/>
              </a:ext>
            </a:extLst>
          </p:cNvPr>
          <p:cNvSpPr/>
          <p:nvPr/>
        </p:nvSpPr>
        <p:spPr>
          <a:xfrm>
            <a:off x="4662884" y="4419760"/>
            <a:ext cx="3872753" cy="726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per with text on it&#10;&#10;Description automatically generated">
            <a:extLst>
              <a:ext uri="{FF2B5EF4-FFF2-40B4-BE49-F238E27FC236}">
                <a16:creationId xmlns:a16="http://schemas.microsoft.com/office/drawing/2014/main" id="{2258BD0C-D11C-F607-17EB-EE3E8B49C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7" y="238934"/>
            <a:ext cx="11161936" cy="5696040"/>
          </a:xfrm>
        </p:spPr>
      </p:pic>
    </p:spTree>
    <p:extLst>
      <p:ext uri="{BB962C8B-B14F-4D97-AF65-F5344CB8AC3E}">
        <p14:creationId xmlns:p14="http://schemas.microsoft.com/office/powerpoint/2010/main" val="308191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black text&#10;&#10;Description automatically generated">
            <a:extLst>
              <a:ext uri="{FF2B5EF4-FFF2-40B4-BE49-F238E27FC236}">
                <a16:creationId xmlns:a16="http://schemas.microsoft.com/office/drawing/2014/main" id="{FC21525A-D61E-0589-6666-2F1E905D3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333774"/>
            <a:ext cx="10081712" cy="1823382"/>
          </a:xfrm>
          <a:prstGeom prst="rect">
            <a:avLst/>
          </a:prstGeom>
        </p:spPr>
      </p:pic>
      <p:pic>
        <p:nvPicPr>
          <p:cNvPr id="11" name="Picture 10" descr="A close-up of a text&#10;&#10;Description automatically generated">
            <a:extLst>
              <a:ext uri="{FF2B5EF4-FFF2-40B4-BE49-F238E27FC236}">
                <a16:creationId xmlns:a16="http://schemas.microsoft.com/office/drawing/2014/main" id="{61623343-97AD-B82D-FB5D-E9FF2C819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2260161"/>
            <a:ext cx="8341743" cy="41291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342DF2-BEAB-ADA1-D1C0-16C974856623}"/>
                  </a:ext>
                </a:extLst>
              </p14:cNvPr>
              <p14:cNvContentPartPr/>
              <p14:nvPr/>
            </p14:nvContentPartPr>
            <p14:xfrm>
              <a:off x="5144957" y="1018046"/>
              <a:ext cx="4669920" cy="8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342DF2-BEAB-ADA1-D1C0-16C9748566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1317" y="910046"/>
                <a:ext cx="47775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1949CC-F3BF-8DCF-120B-81C9DF7B7F4C}"/>
                  </a:ext>
                </a:extLst>
              </p14:cNvPr>
              <p14:cNvContentPartPr/>
              <p14:nvPr/>
            </p14:nvContentPartPr>
            <p14:xfrm>
              <a:off x="504197" y="1452206"/>
              <a:ext cx="9309240" cy="7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1949CC-F3BF-8DCF-120B-81C9DF7B7F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557" y="1344566"/>
                <a:ext cx="9416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76CA1E-B84D-0EAA-88A6-C867F62DD10B}"/>
                  </a:ext>
                </a:extLst>
              </p14:cNvPr>
              <p14:cNvContentPartPr/>
              <p14:nvPr/>
            </p14:nvContentPartPr>
            <p14:xfrm>
              <a:off x="514637" y="1839566"/>
              <a:ext cx="3224880" cy="36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76CA1E-B84D-0EAA-88A6-C867F62DD1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997" y="1731926"/>
                <a:ext cx="3332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A82012-F02B-7DE0-0031-C00403BB64D5}"/>
                  </a:ext>
                </a:extLst>
              </p14:cNvPr>
              <p14:cNvContentPartPr/>
              <p14:nvPr/>
            </p14:nvContentPartPr>
            <p14:xfrm>
              <a:off x="706517" y="4282526"/>
              <a:ext cx="7883640" cy="89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A82012-F02B-7DE0-0031-C00403BB64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877" y="4174886"/>
                <a:ext cx="79912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EF543D8-53EE-219B-27E8-F920B864D1F7}"/>
                  </a:ext>
                </a:extLst>
              </p14:cNvPr>
              <p14:cNvContentPartPr/>
              <p14:nvPr/>
            </p14:nvContentPartPr>
            <p14:xfrm>
              <a:off x="738917" y="4667006"/>
              <a:ext cx="7914960" cy="4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EF543D8-53EE-219B-27E8-F920B864D1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4917" y="4559366"/>
                <a:ext cx="802260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30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B2DE-93F5-3705-D9C8-63CDEA1D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43534"/>
            <a:ext cx="10515600" cy="675005"/>
          </a:xfrm>
        </p:spPr>
        <p:txBody>
          <a:bodyPr>
            <a:normAutofit fontScale="90000"/>
          </a:bodyPr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3B752-F98F-C177-1A44-4A6218B2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1139825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Practicing in ABA 25 years</a:t>
            </a:r>
          </a:p>
          <a:p>
            <a:endParaRPr lang="en-US" dirty="0"/>
          </a:p>
          <a:p>
            <a:r>
              <a:rPr lang="en-US" dirty="0"/>
              <a:t>BCBA 22 years ago</a:t>
            </a:r>
          </a:p>
          <a:p>
            <a:endParaRPr lang="en-US" dirty="0"/>
          </a:p>
          <a:p>
            <a:r>
              <a:rPr lang="en-US" dirty="0"/>
              <a:t>2005 Southern Behavioral Group</a:t>
            </a:r>
          </a:p>
          <a:p>
            <a:endParaRPr lang="en-US" dirty="0"/>
          </a:p>
          <a:p>
            <a:r>
              <a:rPr lang="en-US" dirty="0"/>
              <a:t>2009 Stimulus Publications</a:t>
            </a:r>
          </a:p>
          <a:p>
            <a:endParaRPr lang="en-US" dirty="0"/>
          </a:p>
          <a:p>
            <a:r>
              <a:rPr lang="en-US" dirty="0"/>
              <a:t>2020 International Behavior Analysis Organization (IBAO)</a:t>
            </a:r>
          </a:p>
          <a:p>
            <a:pPr lvl="1"/>
            <a:r>
              <a:rPr lang="en-US" dirty="0"/>
              <a:t>Importance of certifications for community and providers</a:t>
            </a:r>
          </a:p>
        </p:txBody>
      </p:sp>
    </p:spTree>
    <p:extLst>
      <p:ext uri="{BB962C8B-B14F-4D97-AF65-F5344CB8AC3E}">
        <p14:creationId xmlns:p14="http://schemas.microsoft.com/office/powerpoint/2010/main" val="414414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2BDFC0-7DD8-0C90-3220-D241F704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4" y="481365"/>
            <a:ext cx="11663762" cy="2947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1EE3DC-8BDF-2F6A-F4AE-15BF83A10DB6}"/>
                  </a:ext>
                </a:extLst>
              </p14:cNvPr>
              <p14:cNvContentPartPr/>
              <p14:nvPr/>
            </p14:nvContentPartPr>
            <p14:xfrm>
              <a:off x="5872877" y="2195606"/>
              <a:ext cx="5602680" cy="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1EE3DC-8BDF-2F6A-F4AE-15BF83A10D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8877" y="2087966"/>
                <a:ext cx="5710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A35B5A-BA22-0841-5F45-54D1DB83FB54}"/>
                  </a:ext>
                </a:extLst>
              </p14:cNvPr>
              <p14:cNvContentPartPr/>
              <p14:nvPr/>
            </p14:nvContentPartPr>
            <p14:xfrm>
              <a:off x="541637" y="2661446"/>
              <a:ext cx="4320360" cy="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A35B5A-BA22-0841-5F45-54D1DB83FB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997" y="2553806"/>
                <a:ext cx="442800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1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7FAD87-E0D1-111E-AB48-2572D378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07" y="1059842"/>
            <a:ext cx="11398369" cy="5523520"/>
          </a:xfrm>
        </p:spPr>
        <p:txBody>
          <a:bodyPr/>
          <a:lstStyle/>
          <a:p>
            <a:r>
              <a:rPr lang="en-US" dirty="0"/>
              <a:t>40 hours ABA Group (n=19)</a:t>
            </a:r>
          </a:p>
          <a:p>
            <a:pPr lvl="1"/>
            <a:r>
              <a:rPr lang="en-US" dirty="0"/>
              <a:t>9 went from below average IQ to average or above average  (</a:t>
            </a:r>
            <a:r>
              <a:rPr lang="en-US" i="1" dirty="0"/>
              <a:t>M</a:t>
            </a:r>
            <a:r>
              <a:rPr lang="en-US" dirty="0"/>
              <a:t> – 107, range 94-120).</a:t>
            </a:r>
          </a:p>
          <a:p>
            <a:pPr lvl="2"/>
            <a:r>
              <a:rPr lang="en-US" dirty="0"/>
              <a:t>Those 9 entered 1</a:t>
            </a:r>
            <a:r>
              <a:rPr lang="en-US" baseline="30000" dirty="0"/>
              <a:t>st</a:t>
            </a:r>
            <a:r>
              <a:rPr lang="en-US" dirty="0"/>
              <a:t> grade in general education classes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8 completed 1</a:t>
            </a:r>
            <a:r>
              <a:rPr lang="en-US" baseline="30000" dirty="0"/>
              <a:t>st</a:t>
            </a:r>
            <a:r>
              <a:rPr lang="en-US" dirty="0"/>
              <a:t> grade in “aphasia” classes and IQ in the mild range (M = 70, range 56-95)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 were in 1</a:t>
            </a:r>
            <a:r>
              <a:rPr lang="en-US" baseline="30000" dirty="0"/>
              <a:t>st</a:t>
            </a:r>
            <a:r>
              <a:rPr lang="en-US" dirty="0"/>
              <a:t> grade in classes for children with ID/autism and IQs less than (&lt;30)</a:t>
            </a:r>
          </a:p>
          <a:p>
            <a:pPr lvl="1"/>
            <a:endParaRPr lang="en-US" dirty="0"/>
          </a:p>
          <a:p>
            <a:r>
              <a:rPr lang="en-US" dirty="0"/>
              <a:t>So…. About half of the intense group saw maximum benefit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38933-F314-A268-6B3E-F63B05E5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6411"/>
          </a:xfrm>
        </p:spPr>
        <p:txBody>
          <a:bodyPr/>
          <a:lstStyle/>
          <a:p>
            <a:r>
              <a:rPr lang="en-US" dirty="0" err="1"/>
              <a:t>Lovaas</a:t>
            </a:r>
            <a:r>
              <a:rPr lang="en-US" dirty="0"/>
              <a:t> et al (1987) results</a:t>
            </a:r>
          </a:p>
        </p:txBody>
      </p:sp>
    </p:spTree>
    <p:extLst>
      <p:ext uri="{BB962C8B-B14F-4D97-AF65-F5344CB8AC3E}">
        <p14:creationId xmlns:p14="http://schemas.microsoft.com/office/powerpoint/2010/main" val="404210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of information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66A04812-F88A-E20B-298A-BA720CF63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0" y="118164"/>
            <a:ext cx="6383408" cy="5290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606551-4175-EFDF-B885-FC86CA73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857" y="1525467"/>
            <a:ext cx="5036234" cy="2166637"/>
          </a:xfrm>
        </p:spPr>
        <p:txBody>
          <a:bodyPr>
            <a:noAutofit/>
          </a:bodyPr>
          <a:lstStyle/>
          <a:p>
            <a:r>
              <a:rPr lang="en-US" sz="1400" dirty="0"/>
              <a:t>All participants started the same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30-point increase in IQ ABA group to Control 1 and 2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9 kids in general ed in ABA group (9/19)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1 kid in general ed from both control groups (1/40) </a:t>
            </a:r>
          </a:p>
        </p:txBody>
      </p:sp>
    </p:spTree>
    <p:extLst>
      <p:ext uri="{BB962C8B-B14F-4D97-AF65-F5344CB8AC3E}">
        <p14:creationId xmlns:p14="http://schemas.microsoft.com/office/powerpoint/2010/main" val="288315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7D723-1461-9744-B915-777396ED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9" y="0"/>
            <a:ext cx="10236200" cy="6860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B8694FF-8B04-653C-AA0D-AAEDE1A549EE}"/>
              </a:ext>
            </a:extLst>
          </p:cNvPr>
          <p:cNvSpPr/>
          <p:nvPr/>
        </p:nvSpPr>
        <p:spPr>
          <a:xfrm>
            <a:off x="5526910" y="3163922"/>
            <a:ext cx="758142" cy="2286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DB933A-E28B-1891-730B-DD1B8FCDC48B}"/>
              </a:ext>
            </a:extLst>
          </p:cNvPr>
          <p:cNvSpPr/>
          <p:nvPr/>
        </p:nvSpPr>
        <p:spPr>
          <a:xfrm>
            <a:off x="2829639" y="3266217"/>
            <a:ext cx="758142" cy="2286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CA9E5A-C1CB-C42C-312F-EC67578877E8}"/>
              </a:ext>
            </a:extLst>
          </p:cNvPr>
          <p:cNvCxnSpPr/>
          <p:nvPr/>
        </p:nvCxnSpPr>
        <p:spPr>
          <a:xfrm>
            <a:off x="3647080" y="4250555"/>
            <a:ext cx="1879830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1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EF60-78C0-C3C9-027F-0C3BA2B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1" y="278416"/>
            <a:ext cx="10515600" cy="541392"/>
          </a:xfrm>
        </p:spPr>
        <p:txBody>
          <a:bodyPr>
            <a:normAutofit fontScale="90000"/>
          </a:bodyPr>
          <a:lstStyle/>
          <a:p>
            <a:r>
              <a:rPr lang="en-US" dirty="0"/>
              <a:t>Skill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2DD2-EA6A-3DE3-F409-4A4A5393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997935"/>
            <a:ext cx="11230303" cy="5450161"/>
          </a:xfrm>
        </p:spPr>
        <p:txBody>
          <a:bodyPr/>
          <a:lstStyle/>
          <a:p>
            <a:r>
              <a:rPr lang="en-US" dirty="0"/>
              <a:t>Beyond our ability to change thousands of skills in every category of learning that exists</a:t>
            </a:r>
          </a:p>
          <a:p>
            <a:pPr lvl="1"/>
            <a:r>
              <a:rPr lang="en-US" dirty="0"/>
              <a:t>ABA can increase IQ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 school placement and classroom choice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Living options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Academics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31866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21AF-F04B-5364-3DEA-EC0234D8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4454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19CBC-BF20-24C3-CAFC-D4C514BB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108294"/>
            <a:ext cx="11537731" cy="5384580"/>
          </a:xfrm>
        </p:spPr>
        <p:txBody>
          <a:bodyPr/>
          <a:lstStyle/>
          <a:p>
            <a:r>
              <a:rPr lang="en-US" dirty="0"/>
              <a:t>ABA can increase and decrease behavior. </a:t>
            </a:r>
          </a:p>
          <a:p>
            <a:pPr lvl="1"/>
            <a:r>
              <a:rPr lang="en-US" dirty="0"/>
              <a:t>When disruptive, interfering, or dangerous behaviors are demonstrated, ABA can reduce those behaviors which prevents them from interfering with learning</a:t>
            </a:r>
          </a:p>
          <a:p>
            <a:endParaRPr lang="en-US" dirty="0"/>
          </a:p>
          <a:p>
            <a:r>
              <a:rPr lang="en-US" dirty="0"/>
              <a:t>In ASD and other developmental disabilities, minor behavioral issues are present in up to 80% of the population</a:t>
            </a:r>
          </a:p>
          <a:p>
            <a:pPr lvl="1"/>
            <a:r>
              <a:rPr lang="en-US" dirty="0"/>
              <a:t>Mild behaviors</a:t>
            </a:r>
          </a:p>
          <a:p>
            <a:pPr lvl="2"/>
            <a:r>
              <a:rPr lang="en-US" dirty="0"/>
              <a:t>Non-compliance</a:t>
            </a:r>
          </a:p>
          <a:p>
            <a:pPr lvl="2"/>
            <a:r>
              <a:rPr lang="en-US" dirty="0"/>
              <a:t>Vocal and motor stereotypy </a:t>
            </a:r>
          </a:p>
          <a:p>
            <a:pPr lvl="2"/>
            <a:r>
              <a:rPr lang="en-US" dirty="0"/>
              <a:t>Mouthing</a:t>
            </a:r>
          </a:p>
          <a:p>
            <a:pPr lvl="2"/>
            <a:r>
              <a:rPr lang="en-US" dirty="0"/>
              <a:t>Talking in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9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975E-8F4C-8575-95F3-93725C2E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18"/>
            <a:ext cx="10515600" cy="637198"/>
          </a:xfrm>
        </p:spPr>
        <p:txBody>
          <a:bodyPr>
            <a:normAutofit fontScale="90000"/>
          </a:bodyPr>
          <a:lstStyle/>
          <a:p>
            <a:r>
              <a:rPr lang="en-US" dirty="0"/>
              <a:t>Behavior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E151-77D1-A913-EF62-26A16A21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37" y="1072662"/>
            <a:ext cx="11377247" cy="5363306"/>
          </a:xfrm>
        </p:spPr>
        <p:txBody>
          <a:bodyPr/>
          <a:lstStyle/>
          <a:p>
            <a:r>
              <a:rPr lang="en-US" dirty="0"/>
              <a:t>In ASD and other developmental disabilities, severe behavioral issues are present in about 45% of the population</a:t>
            </a:r>
          </a:p>
          <a:p>
            <a:pPr lvl="1"/>
            <a:r>
              <a:rPr lang="en-US" dirty="0"/>
              <a:t>Severe behaviors</a:t>
            </a:r>
          </a:p>
          <a:p>
            <a:pPr lvl="2"/>
            <a:r>
              <a:rPr lang="en-US" dirty="0"/>
              <a:t>Self Injury</a:t>
            </a:r>
          </a:p>
          <a:p>
            <a:pPr lvl="3"/>
            <a:r>
              <a:rPr lang="en-US" dirty="0"/>
              <a:t>Self biting, head banging, skin picking, head hitting, etc.</a:t>
            </a:r>
          </a:p>
          <a:p>
            <a:pPr lvl="2"/>
            <a:r>
              <a:rPr lang="en-US" dirty="0"/>
              <a:t>Aggression</a:t>
            </a:r>
          </a:p>
          <a:p>
            <a:pPr lvl="3"/>
            <a:r>
              <a:rPr lang="en-US" dirty="0"/>
              <a:t>Hitting, kicking, biting, pulling hair, etc.</a:t>
            </a:r>
          </a:p>
          <a:p>
            <a:pPr lvl="2"/>
            <a:r>
              <a:rPr lang="en-US" dirty="0"/>
              <a:t>Pica</a:t>
            </a:r>
          </a:p>
          <a:p>
            <a:pPr lvl="2"/>
            <a:r>
              <a:rPr lang="en-US" dirty="0"/>
              <a:t>Elopement</a:t>
            </a:r>
          </a:p>
          <a:p>
            <a:r>
              <a:rPr lang="en-US" dirty="0"/>
              <a:t>These destructive behaviors happen in all settings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/>
              <a:t>Home</a:t>
            </a:r>
          </a:p>
          <a:p>
            <a:pPr lvl="1"/>
            <a:r>
              <a:rPr lang="en-US" dirty="0"/>
              <a:t>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3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0E1C-200F-F42D-F184-B65AAA13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087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96E5-9799-9400-0175-3016A6F8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" y="1051902"/>
            <a:ext cx="11330353" cy="5507160"/>
          </a:xfrm>
        </p:spPr>
        <p:txBody>
          <a:bodyPr/>
          <a:lstStyle/>
          <a:p>
            <a:r>
              <a:rPr lang="en-US" dirty="0"/>
              <a:t>Since the early 1980s, the field has adopted a “Functional” approach to behavior reduction</a:t>
            </a:r>
          </a:p>
          <a:p>
            <a:r>
              <a:rPr lang="en-US" dirty="0"/>
              <a:t>Determine the reinforcer for a behavior (the “function”)</a:t>
            </a:r>
          </a:p>
          <a:p>
            <a:r>
              <a:rPr lang="en-US" dirty="0"/>
              <a:t>Topography is not a big consideration</a:t>
            </a:r>
          </a:p>
          <a:p>
            <a:pPr lvl="1"/>
            <a:r>
              <a:rPr lang="en-US" dirty="0"/>
              <a:t>We do not treat kicking, or hitting, or biting 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treat behaviors reinforced by certain things the same way</a:t>
            </a:r>
          </a:p>
          <a:p>
            <a:pPr lvl="2"/>
            <a:r>
              <a:rPr lang="en-US" dirty="0"/>
              <a:t>Hitting or biting reinforced by access to preferred items are treated the same</a:t>
            </a:r>
          </a:p>
          <a:p>
            <a:pPr lvl="2"/>
            <a:r>
              <a:rPr lang="en-US" dirty="0"/>
              <a:t>Hitting or biting reinforced by escaping academics is treated differently than those same behavior reinforced by access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It is the function/reinforcer, not the topography that’s important </a:t>
            </a:r>
          </a:p>
        </p:txBody>
      </p:sp>
    </p:spTree>
    <p:extLst>
      <p:ext uri="{BB962C8B-B14F-4D97-AF65-F5344CB8AC3E}">
        <p14:creationId xmlns:p14="http://schemas.microsoft.com/office/powerpoint/2010/main" val="399811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0E1C-200F-F42D-F184-B65AAA13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087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96E5-9799-9400-0175-3016A6F8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" y="1051902"/>
            <a:ext cx="11330353" cy="5507160"/>
          </a:xfrm>
        </p:spPr>
        <p:txBody>
          <a:bodyPr/>
          <a:lstStyle/>
          <a:p>
            <a:r>
              <a:rPr lang="en-US" dirty="0"/>
              <a:t>Determine the function (the reinforcer)</a:t>
            </a:r>
          </a:p>
          <a:p>
            <a:endParaRPr lang="en-US" dirty="0"/>
          </a:p>
          <a:p>
            <a:r>
              <a:rPr lang="en-US" dirty="0"/>
              <a:t>Use the reinforcer in a treatment</a:t>
            </a:r>
          </a:p>
          <a:p>
            <a:pPr lvl="1"/>
            <a:r>
              <a:rPr lang="en-US" dirty="0"/>
              <a:t>Reinforce an appropriate behavior that leads to the same reinforcer</a:t>
            </a:r>
          </a:p>
          <a:p>
            <a:pPr lvl="2"/>
            <a:r>
              <a:rPr lang="en-US" dirty="0"/>
              <a:t>“Replacement behaviors”</a:t>
            </a:r>
          </a:p>
          <a:p>
            <a:pPr lvl="2"/>
            <a:r>
              <a:rPr lang="en-US" dirty="0"/>
              <a:t>Functional Communication Training (FCT)</a:t>
            </a:r>
          </a:p>
          <a:p>
            <a:pPr lvl="2"/>
            <a:r>
              <a:rPr lang="en-US" dirty="0"/>
              <a:t>Differential Reinforcement arrangements (DRO, DRI, DRA)</a:t>
            </a:r>
          </a:p>
          <a:p>
            <a:pPr lvl="2"/>
            <a:r>
              <a:rPr lang="en-US" dirty="0"/>
              <a:t>Non-contingent Reinforcement (NCR)</a:t>
            </a:r>
          </a:p>
          <a:p>
            <a:endParaRPr lang="en-US" dirty="0"/>
          </a:p>
          <a:p>
            <a:r>
              <a:rPr lang="en-US" dirty="0"/>
              <a:t>None of these are prescribed. Any and all can work effectively. The choice is made by the IBA.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0546-0797-7B21-8E7D-468EDE26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38" y="308759"/>
            <a:ext cx="10515600" cy="530485"/>
          </a:xfrm>
        </p:spPr>
        <p:txBody>
          <a:bodyPr>
            <a:normAutofit fontScale="90000"/>
          </a:bodyPr>
          <a:lstStyle/>
          <a:p>
            <a:r>
              <a:rPr lang="en-US" dirty="0"/>
              <a:t>ABA is Considered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B5E4-21BA-ED8E-5026-E99276C1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03" y="1030221"/>
            <a:ext cx="11449833" cy="55190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 Surgeon General</a:t>
            </a:r>
          </a:p>
          <a:p>
            <a:endParaRPr lang="en-US" dirty="0"/>
          </a:p>
          <a:p>
            <a:r>
              <a:rPr lang="en-US" dirty="0"/>
              <a:t>American Psychological Association</a:t>
            </a:r>
          </a:p>
          <a:p>
            <a:endParaRPr lang="en-US" dirty="0"/>
          </a:p>
          <a:p>
            <a:r>
              <a:rPr lang="en-US" dirty="0"/>
              <a:t>American Psychiatric Association</a:t>
            </a:r>
          </a:p>
          <a:p>
            <a:endParaRPr lang="en-US" dirty="0"/>
          </a:p>
          <a:p>
            <a:r>
              <a:rPr lang="en-US" dirty="0"/>
              <a:t>Centers for Disease Control and Prevention (CDC)</a:t>
            </a:r>
          </a:p>
          <a:p>
            <a:endParaRPr lang="en-US" dirty="0"/>
          </a:p>
          <a:p>
            <a:r>
              <a:rPr lang="en-US" dirty="0"/>
              <a:t>Autism Speaks</a:t>
            </a:r>
          </a:p>
          <a:p>
            <a:endParaRPr lang="en-US" dirty="0"/>
          </a:p>
          <a:p>
            <a:r>
              <a:rPr lang="en-US" dirty="0"/>
              <a:t>Autism Society of America</a:t>
            </a:r>
          </a:p>
          <a:p>
            <a:endParaRPr lang="en-US" dirty="0"/>
          </a:p>
          <a:p>
            <a:r>
              <a:rPr lang="en-US" dirty="0"/>
              <a:t>National Autism Center</a:t>
            </a: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National Institutes of Mental Health</a:t>
            </a:r>
          </a:p>
          <a:p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5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1A80-CF42-5D28-EF87-8F1992E8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231494"/>
            <a:ext cx="10515600" cy="5377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Applied Behavior Analysis (ABA)?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FEB0-64C6-CA3B-92AA-624B2CEF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1" y="1051583"/>
            <a:ext cx="11503308" cy="585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Behavior Analysis</a:t>
            </a:r>
          </a:p>
          <a:p>
            <a:pPr lvl="1"/>
            <a:r>
              <a:rPr lang="en-US" dirty="0"/>
              <a:t>The study of behavior for its own right – simply to understand what affects behavior in various ways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relating to the improvement of any social conditions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Referred to as “Basic”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Led to the understanding of certain key concepts in behavioral theory</a:t>
            </a:r>
          </a:p>
          <a:p>
            <a:pPr lvl="2"/>
            <a:r>
              <a:rPr lang="en-US" dirty="0"/>
              <a:t>Discriminative Stimuli</a:t>
            </a:r>
          </a:p>
          <a:p>
            <a:pPr lvl="2"/>
            <a:r>
              <a:rPr lang="en-US" dirty="0"/>
              <a:t>Motivating Operations</a:t>
            </a:r>
          </a:p>
          <a:p>
            <a:pPr lvl="2"/>
            <a:r>
              <a:rPr lang="en-US" dirty="0"/>
              <a:t>Reinforcement</a:t>
            </a:r>
          </a:p>
          <a:p>
            <a:pPr lvl="2"/>
            <a:r>
              <a:rPr lang="en-US" dirty="0"/>
              <a:t>Punishment</a:t>
            </a:r>
          </a:p>
          <a:p>
            <a:pPr lvl="2"/>
            <a:r>
              <a:rPr lang="en-US" dirty="0"/>
              <a:t>Extinction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Animal and Human studies </a:t>
            </a:r>
          </a:p>
        </p:txBody>
      </p:sp>
    </p:spTree>
    <p:extLst>
      <p:ext uri="{BB962C8B-B14F-4D97-AF65-F5344CB8AC3E}">
        <p14:creationId xmlns:p14="http://schemas.microsoft.com/office/powerpoint/2010/main" val="345593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E94-084A-CF98-8AE5-4C9DE6F8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18" y="283707"/>
            <a:ext cx="10515600" cy="555537"/>
          </a:xfrm>
        </p:spPr>
        <p:txBody>
          <a:bodyPr>
            <a:normAutofit fontScale="90000"/>
          </a:bodyPr>
          <a:lstStyle/>
          <a:p>
            <a:r>
              <a:rPr lang="en-US" dirty="0"/>
              <a:t>ABA is Considered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2640-A3F0-50EB-F929-AC1C7022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17" y="1061537"/>
            <a:ext cx="11762983" cy="5652414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/>
              <a:t>Every</a:t>
            </a:r>
            <a:r>
              <a:rPr lang="en-US" dirty="0"/>
              <a:t> insurance company in the US-- in every state, mandates coverage for ABA services</a:t>
            </a:r>
          </a:p>
          <a:p>
            <a:endParaRPr lang="en-US" dirty="0"/>
          </a:p>
          <a:p>
            <a:r>
              <a:rPr lang="en-US" dirty="0"/>
              <a:t>Federal funding for ABA in ASD treatment</a:t>
            </a:r>
          </a:p>
          <a:p>
            <a:endParaRPr lang="en-US" dirty="0"/>
          </a:p>
          <a:p>
            <a:r>
              <a:rPr lang="en-US" dirty="0"/>
              <a:t>State-level government funding in all 50 states mandatory for ASD services</a:t>
            </a:r>
          </a:p>
          <a:p>
            <a:pPr lvl="1"/>
            <a:r>
              <a:rPr lang="en-US" dirty="0"/>
              <a:t>“Medicaid”</a:t>
            </a:r>
          </a:p>
          <a:p>
            <a:endParaRPr lang="en-US" dirty="0"/>
          </a:p>
          <a:p>
            <a:r>
              <a:rPr lang="en-US" dirty="0"/>
              <a:t>The US Federal Law </a:t>
            </a:r>
            <a:r>
              <a:rPr lang="en-US" i="1" u="sng" dirty="0"/>
              <a:t>REQUIRES</a:t>
            </a:r>
            <a:r>
              <a:rPr lang="en-US" dirty="0"/>
              <a:t> ABA to be used in public schools</a:t>
            </a:r>
          </a:p>
          <a:p>
            <a:pPr lvl="1"/>
            <a:r>
              <a:rPr lang="en-US" dirty="0"/>
              <a:t>Individuals with Disabilities Education Act (IDEA)</a:t>
            </a:r>
          </a:p>
          <a:p>
            <a:pPr lvl="1"/>
            <a:r>
              <a:rPr lang="en-US" dirty="0"/>
              <a:t>US Federal Law requires the use of the functional approach to behavioral assessment </a:t>
            </a:r>
          </a:p>
          <a:p>
            <a:endParaRPr lang="en-US" dirty="0"/>
          </a:p>
          <a:p>
            <a:r>
              <a:rPr lang="en-US" dirty="0">
                <a:solidFill>
                  <a:srgbClr val="212121"/>
                </a:solidFill>
              </a:rPr>
              <a:t>Thousands of peer-reviewed research articles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9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B6ED-6BBC-26D3-42E7-02424649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2119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Through the lifespan… and everywhere…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2A8-3C1B-6D0B-C703-7324ED60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770467"/>
            <a:ext cx="11768667" cy="5689600"/>
          </a:xfrm>
        </p:spPr>
        <p:txBody>
          <a:bodyPr/>
          <a:lstStyle/>
          <a:p>
            <a:r>
              <a:rPr lang="en-US" dirty="0"/>
              <a:t>ABA is effective from early intervention (0-3) through older adults (65+)</a:t>
            </a:r>
          </a:p>
          <a:p>
            <a:endParaRPr lang="en-US" dirty="0"/>
          </a:p>
          <a:p>
            <a:r>
              <a:rPr lang="en-US" dirty="0"/>
              <a:t>Direct services</a:t>
            </a:r>
          </a:p>
          <a:p>
            <a:pPr lvl="1"/>
            <a:r>
              <a:rPr lang="en-US" dirty="0"/>
              <a:t>IBAs supervise IBTs, parents, teaching Staff</a:t>
            </a:r>
          </a:p>
          <a:p>
            <a:endParaRPr lang="en-US" dirty="0"/>
          </a:p>
          <a:p>
            <a:r>
              <a:rPr lang="en-US" dirty="0"/>
              <a:t>Consultation</a:t>
            </a:r>
          </a:p>
          <a:p>
            <a:pPr lvl="1"/>
            <a:r>
              <a:rPr lang="en-US" dirty="0"/>
              <a:t>IBAs consult with and train parents, teaching staff, rehabilitative staff, etc.</a:t>
            </a:r>
          </a:p>
          <a:p>
            <a:pPr lvl="1"/>
            <a:endParaRPr lang="en-US" dirty="0"/>
          </a:p>
          <a:p>
            <a:r>
              <a:rPr lang="en-US" dirty="0"/>
              <a:t>Homes, Centers, Community, Hospitals, Schools, Vocational preparation, Rehab and hospital facilities, </a:t>
            </a:r>
          </a:p>
        </p:txBody>
      </p:sp>
    </p:spTree>
    <p:extLst>
      <p:ext uri="{BB962C8B-B14F-4D97-AF65-F5344CB8AC3E}">
        <p14:creationId xmlns:p14="http://schemas.microsoft.com/office/powerpoint/2010/main" val="115298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03A8-7191-B616-7BC0-2E79F72F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50C4-C1F9-30CC-7FA0-E86A9C1A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being here and learning about the approach</a:t>
            </a:r>
          </a:p>
          <a:p>
            <a:endParaRPr lang="en-US" dirty="0"/>
          </a:p>
          <a:p>
            <a:r>
              <a:rPr lang="en-US" dirty="0"/>
              <a:t>This was just a brief and very small over view</a:t>
            </a:r>
          </a:p>
          <a:p>
            <a:endParaRPr lang="en-US" dirty="0"/>
          </a:p>
          <a:p>
            <a:r>
              <a:rPr lang="en-US" dirty="0"/>
              <a:t>For more specific ABA topics and applications, please continue to attend the other presentations. Mine include:</a:t>
            </a:r>
          </a:p>
          <a:p>
            <a:pPr lvl="1"/>
            <a:r>
              <a:rPr lang="en-US" dirty="0"/>
              <a:t>Behavioral Assessment</a:t>
            </a:r>
          </a:p>
          <a:p>
            <a:pPr lvl="1"/>
            <a:r>
              <a:rPr lang="en-US" dirty="0"/>
              <a:t>Behavioral Treatments for challenging behavior</a:t>
            </a:r>
          </a:p>
          <a:p>
            <a:pPr lvl="1"/>
            <a:r>
              <a:rPr lang="en-US" dirty="0"/>
              <a:t>Functional Living Skills</a:t>
            </a:r>
          </a:p>
        </p:txBody>
      </p:sp>
    </p:spTree>
    <p:extLst>
      <p:ext uri="{BB962C8B-B14F-4D97-AF65-F5344CB8AC3E}">
        <p14:creationId xmlns:p14="http://schemas.microsoft.com/office/powerpoint/2010/main" val="1595798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01CB-84DF-66A8-4725-CF0DC386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DCCE-8E08-E016-EA43-3E1F12EB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mmueller@theIBAO.com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2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1A80-CF42-5D28-EF87-8F1992E8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62"/>
            <a:ext cx="10515600" cy="775766"/>
          </a:xfrm>
        </p:spPr>
        <p:txBody>
          <a:bodyPr/>
          <a:lstStyle/>
          <a:p>
            <a:r>
              <a:rPr lang="en-US" dirty="0"/>
              <a:t>What is Applied Behavior Analysis (ABA)?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FEB0-64C6-CA3B-92AA-624B2CEF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44" y="931762"/>
            <a:ext cx="11470511" cy="5220182"/>
          </a:xfrm>
        </p:spPr>
        <p:txBody>
          <a:bodyPr/>
          <a:lstStyle/>
          <a:p>
            <a:r>
              <a:rPr lang="en-US" dirty="0"/>
              <a:t>Applied Behavior Analysis</a:t>
            </a:r>
          </a:p>
          <a:p>
            <a:pPr lvl="1"/>
            <a:r>
              <a:rPr lang="en-US" dirty="0"/>
              <a:t>The application of “Basic” behavioral principles to problems of social significance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“Social significance” refers to issues that positively impact </a:t>
            </a:r>
            <a:r>
              <a:rPr lang="en-US" i="1" u="sng" dirty="0"/>
              <a:t>people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of all ages. People in all settings and walks of life. In society in general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Because we know what make behavior increase or decrease, we can increase behaviors we want to see more of and decrease behavior we want to see less of</a:t>
            </a:r>
          </a:p>
        </p:txBody>
      </p:sp>
    </p:spTree>
    <p:extLst>
      <p:ext uri="{BB962C8B-B14F-4D97-AF65-F5344CB8AC3E}">
        <p14:creationId xmlns:p14="http://schemas.microsoft.com/office/powerpoint/2010/main" val="372316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13C1-7219-B522-7F79-2623DED8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Approach to Behavior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504A-4560-5BDB-3A3B-AF12D810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9" y="1252679"/>
            <a:ext cx="11646516" cy="5121227"/>
          </a:xfrm>
        </p:spPr>
        <p:txBody>
          <a:bodyPr>
            <a:normAutofit/>
          </a:bodyPr>
          <a:lstStyle/>
          <a:p>
            <a:r>
              <a:rPr lang="en-US" dirty="0"/>
              <a:t>Since the 1930/40s, we have known about the concepts of </a:t>
            </a:r>
            <a:r>
              <a:rPr lang="en-US" u="sng" dirty="0"/>
              <a:t>Positive</a:t>
            </a:r>
            <a:r>
              <a:rPr lang="en-US" dirty="0"/>
              <a:t> Reinforcement</a:t>
            </a:r>
          </a:p>
          <a:p>
            <a:endParaRPr lang="en-US" dirty="0"/>
          </a:p>
          <a:p>
            <a:pPr lvl="1"/>
            <a:r>
              <a:rPr lang="en-US" dirty="0"/>
              <a:t>If a behavior is followed by something pleasant, that behavior is likely to occur again in the same situation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Behaviors that do not led to these pleasant consequences are not likely to be repeated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girl says “cookie” and is given a cookie. When she wants a cookie, she will be more likely to say “Cookie”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Behavior change is based on the consequences of the behavior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3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13C1-7219-B522-7F79-2623DED8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Approach to Behavior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504A-4560-5BDB-3A3B-AF12D810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8" y="1252679"/>
            <a:ext cx="11697183" cy="46909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the 1930/40s, we have known about the concepts of </a:t>
            </a:r>
            <a:r>
              <a:rPr lang="en-US" u="sng" dirty="0"/>
              <a:t>Negative</a:t>
            </a:r>
            <a:r>
              <a:rPr lang="en-US" dirty="0"/>
              <a:t> Reinforcement</a:t>
            </a:r>
          </a:p>
          <a:p>
            <a:endParaRPr lang="en-US" dirty="0"/>
          </a:p>
          <a:p>
            <a:pPr lvl="1"/>
            <a:r>
              <a:rPr lang="en-US" dirty="0"/>
              <a:t>If a behavior removes something unpleasant, that behavior is likely to occur again in the same situation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Behaviors that do not led to this removal are not repeated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Someone is too hot. They press the “On” button on the A/C and the hot feeling goes away. Next time they are too hot, they will again press the “On” button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Behavior is changed based its consequences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1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7360-5062-852A-056B-81A89D38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07" y="360101"/>
            <a:ext cx="9236598" cy="641872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Approach to Behavior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BEF5-E574-316A-5682-2B321D98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1" y="1200592"/>
            <a:ext cx="11506200" cy="5373828"/>
          </a:xfrm>
        </p:spPr>
        <p:txBody>
          <a:bodyPr/>
          <a:lstStyle/>
          <a:p>
            <a:r>
              <a:rPr lang="en-US" dirty="0"/>
              <a:t>If a behavior has been reinforced and then reinforcement is withheld, the behavior will stop too</a:t>
            </a:r>
          </a:p>
          <a:p>
            <a:pPr lvl="1"/>
            <a:r>
              <a:rPr lang="en-US" dirty="0"/>
              <a:t>Extinction</a:t>
            </a:r>
          </a:p>
          <a:p>
            <a:endParaRPr lang="en-US" dirty="0"/>
          </a:p>
          <a:p>
            <a:r>
              <a:rPr lang="en-US" dirty="0"/>
              <a:t>These are reliable and predicable findings through 50 years of research across dozens of species and humans.</a:t>
            </a:r>
          </a:p>
          <a:p>
            <a:endParaRPr lang="en-US" dirty="0"/>
          </a:p>
          <a:p>
            <a:r>
              <a:rPr lang="en-US" dirty="0"/>
              <a:t>In the late 1960s, researchers decided to apply these concepts and techniques to real world concerns. </a:t>
            </a:r>
          </a:p>
          <a:p>
            <a:pPr lvl="1"/>
            <a:r>
              <a:rPr lang="en-US" dirty="0"/>
              <a:t>The concern 50 years ago, as it is today, is to use this science to help to make the world a better place!</a:t>
            </a:r>
          </a:p>
        </p:txBody>
      </p:sp>
    </p:spTree>
    <p:extLst>
      <p:ext uri="{BB962C8B-B14F-4D97-AF65-F5344CB8AC3E}">
        <p14:creationId xmlns:p14="http://schemas.microsoft.com/office/powerpoint/2010/main" val="20186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919-CB00-DC7A-2592-E5EC4738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93"/>
            <a:ext cx="10515600" cy="612935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of Social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69B0D-7D03-D6B2-FA08-866BFC51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76" y="810227"/>
            <a:ext cx="11436752" cy="5671595"/>
          </a:xfrm>
        </p:spPr>
        <p:txBody>
          <a:bodyPr/>
          <a:lstStyle/>
          <a:p>
            <a:r>
              <a:rPr lang="en-US" dirty="0"/>
              <a:t>Work production in organizations</a:t>
            </a:r>
          </a:p>
          <a:p>
            <a:r>
              <a:rPr lang="en-US" dirty="0"/>
              <a:t>Occupational safety</a:t>
            </a:r>
          </a:p>
          <a:p>
            <a:r>
              <a:rPr lang="en-US" dirty="0"/>
              <a:t>Psychological and mental health issues </a:t>
            </a:r>
          </a:p>
          <a:p>
            <a:r>
              <a:rPr lang="en-US" dirty="0"/>
              <a:t>Academic achievement</a:t>
            </a:r>
          </a:p>
          <a:p>
            <a:r>
              <a:rPr lang="en-US" dirty="0"/>
              <a:t>Life skills/Functional skills/Skills of daily living</a:t>
            </a:r>
          </a:p>
          <a:p>
            <a:r>
              <a:rPr lang="en-US" dirty="0"/>
              <a:t>Social skills</a:t>
            </a:r>
          </a:p>
          <a:p>
            <a:r>
              <a:rPr lang="en-US" dirty="0"/>
              <a:t>Making friends</a:t>
            </a:r>
          </a:p>
          <a:p>
            <a:r>
              <a:rPr lang="en-US" dirty="0"/>
              <a:t>Speech and Language</a:t>
            </a:r>
          </a:p>
          <a:p>
            <a:r>
              <a:rPr lang="en-US" dirty="0"/>
              <a:t>Feeding and eating issues</a:t>
            </a:r>
          </a:p>
          <a:p>
            <a:r>
              <a:rPr lang="en-US" dirty="0"/>
              <a:t>Sports</a:t>
            </a:r>
          </a:p>
          <a:p>
            <a:r>
              <a:rPr lang="en-US" dirty="0"/>
              <a:t>Challenging behavior</a:t>
            </a:r>
          </a:p>
        </p:txBody>
      </p:sp>
    </p:spTree>
    <p:extLst>
      <p:ext uri="{BB962C8B-B14F-4D97-AF65-F5344CB8AC3E}">
        <p14:creationId xmlns:p14="http://schemas.microsoft.com/office/powerpoint/2010/main" val="428631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102E-2B1D-B50D-FBCE-A01A9CC8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20" y="197294"/>
            <a:ext cx="10515600" cy="711319"/>
          </a:xfrm>
        </p:spPr>
        <p:txBody>
          <a:bodyPr/>
          <a:lstStyle/>
          <a:p>
            <a:r>
              <a:rPr lang="en-US" dirty="0"/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FEF3-BFB2-D9A4-EAB2-26F771D2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25" y="908613"/>
            <a:ext cx="11511988" cy="5677382"/>
          </a:xfrm>
        </p:spPr>
        <p:txBody>
          <a:bodyPr/>
          <a:lstStyle/>
          <a:p>
            <a:r>
              <a:rPr lang="en-US" dirty="0"/>
              <a:t>Even though ABA has impact on all facets of life, ABA has long been associated with the treatment of issues related to learners with Autism</a:t>
            </a:r>
          </a:p>
          <a:p>
            <a:endParaRPr lang="en-US" dirty="0"/>
          </a:p>
          <a:p>
            <a:r>
              <a:rPr lang="en-US" dirty="0"/>
              <a:t>As Autism Spectrum Disorder is defined by behavioral characteristics:</a:t>
            </a:r>
          </a:p>
          <a:p>
            <a:pPr lvl="1"/>
            <a:r>
              <a:rPr lang="en-US" dirty="0"/>
              <a:t>Language issues</a:t>
            </a:r>
          </a:p>
          <a:p>
            <a:pPr lvl="1"/>
            <a:r>
              <a:rPr lang="en-US" dirty="0"/>
              <a:t>Social issues</a:t>
            </a:r>
          </a:p>
          <a:p>
            <a:pPr lvl="1"/>
            <a:r>
              <a:rPr lang="en-US" dirty="0"/>
              <a:t>Behavioral challenges</a:t>
            </a:r>
          </a:p>
          <a:p>
            <a:pPr lvl="1"/>
            <a:endParaRPr lang="en-US" dirty="0"/>
          </a:p>
          <a:p>
            <a:r>
              <a:rPr lang="en-US" dirty="0"/>
              <a:t>ABA is a natural fit as an evidenced based approach to change behavior. </a:t>
            </a:r>
          </a:p>
          <a:p>
            <a:pPr lvl="1"/>
            <a:r>
              <a:rPr lang="en-US" dirty="0"/>
              <a:t>ASD is behavioral excesses and deficits</a:t>
            </a:r>
          </a:p>
          <a:p>
            <a:pPr lvl="1"/>
            <a:r>
              <a:rPr lang="en-US" dirty="0"/>
              <a:t>ABA can reduce and increase behavior</a:t>
            </a:r>
          </a:p>
        </p:txBody>
      </p:sp>
    </p:spTree>
    <p:extLst>
      <p:ext uri="{BB962C8B-B14F-4D97-AF65-F5344CB8AC3E}">
        <p14:creationId xmlns:p14="http://schemas.microsoft.com/office/powerpoint/2010/main" val="30947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9352</TotalTime>
  <Words>1667</Words>
  <Application>Microsoft Macintosh PowerPoint</Application>
  <PresentationFormat>Widescreen</PresentationFormat>
  <Paragraphs>269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Office Theme</vt:lpstr>
      <vt:lpstr>Applied Behavior Analysis</vt:lpstr>
      <vt:lpstr>My Background</vt:lpstr>
      <vt:lpstr>What is Applied Behavior Analysis (ABA)?</vt:lpstr>
      <vt:lpstr>What is Applied Behavior Analysis (ABA)?</vt:lpstr>
      <vt:lpstr>The General Approach to Behavior Change</vt:lpstr>
      <vt:lpstr>The General Approach to Behavior Change</vt:lpstr>
      <vt:lpstr>The General Approach to Behavior Change</vt:lpstr>
      <vt:lpstr>Problems of Social Significance</vt:lpstr>
      <vt:lpstr>Autism</vt:lpstr>
      <vt:lpstr>In General, How does it Work?</vt:lpstr>
      <vt:lpstr>Skill Acquisition</vt:lpstr>
      <vt:lpstr>Skill Acquisition</vt:lpstr>
      <vt:lpstr>Skill Acquisition</vt:lpstr>
      <vt:lpstr>Data Examples</vt:lpstr>
      <vt:lpstr>Data Examples</vt:lpstr>
      <vt:lpstr>Data Examples</vt:lpstr>
      <vt:lpstr>Data Examples</vt:lpstr>
      <vt:lpstr>PowerPoint Presentation</vt:lpstr>
      <vt:lpstr>PowerPoint Presentation</vt:lpstr>
      <vt:lpstr>PowerPoint Presentation</vt:lpstr>
      <vt:lpstr>Lovaas et al (1987) results</vt:lpstr>
      <vt:lpstr>All participants started the same  30-point increase in IQ ABA group to Control 1 and 2  9 kids in general ed in ABA group (9/19)  1 kid in general ed from both control groups (1/40) </vt:lpstr>
      <vt:lpstr>PowerPoint Presentation</vt:lpstr>
      <vt:lpstr>Skill Acquisition</vt:lpstr>
      <vt:lpstr>Behavior Reduction</vt:lpstr>
      <vt:lpstr>Behavior Reduction</vt:lpstr>
      <vt:lpstr>The General Approach</vt:lpstr>
      <vt:lpstr>The General Approach</vt:lpstr>
      <vt:lpstr>ABA is Considered Best Practice</vt:lpstr>
      <vt:lpstr>ABA is Considered Best Practice</vt:lpstr>
      <vt:lpstr>Through the lifespan… and everywhere…</vt:lpstr>
      <vt:lpstr>More to come…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Behavior Analysis</dc:title>
  <dc:creator>mmueller theibao.com</dc:creator>
  <cp:lastModifiedBy>Michael Mueller</cp:lastModifiedBy>
  <cp:revision>16</cp:revision>
  <dcterms:created xsi:type="dcterms:W3CDTF">2024-03-11T14:42:21Z</dcterms:created>
  <dcterms:modified xsi:type="dcterms:W3CDTF">2024-04-16T18:01:04Z</dcterms:modified>
</cp:coreProperties>
</file>