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859" r:id="rId3"/>
    <p:sldId id="861" r:id="rId4"/>
    <p:sldId id="860" r:id="rId5"/>
    <p:sldId id="862" r:id="rId6"/>
    <p:sldId id="863" r:id="rId7"/>
    <p:sldId id="865" r:id="rId8"/>
    <p:sldId id="864" r:id="rId9"/>
    <p:sldId id="870" r:id="rId10"/>
    <p:sldId id="871" r:id="rId11"/>
    <p:sldId id="866" r:id="rId12"/>
    <p:sldId id="823" r:id="rId13"/>
    <p:sldId id="258" r:id="rId14"/>
    <p:sldId id="285" r:id="rId15"/>
    <p:sldId id="721" r:id="rId16"/>
    <p:sldId id="528" r:id="rId17"/>
    <p:sldId id="529" r:id="rId18"/>
    <p:sldId id="530" r:id="rId19"/>
    <p:sldId id="531" r:id="rId20"/>
    <p:sldId id="532" r:id="rId21"/>
    <p:sldId id="290" r:id="rId22"/>
    <p:sldId id="291" r:id="rId23"/>
    <p:sldId id="716" r:id="rId24"/>
    <p:sldId id="867" r:id="rId25"/>
    <p:sldId id="854" r:id="rId26"/>
    <p:sldId id="836" r:id="rId27"/>
    <p:sldId id="837" r:id="rId28"/>
    <p:sldId id="298" r:id="rId29"/>
    <p:sldId id="701" r:id="rId30"/>
    <p:sldId id="305" r:id="rId31"/>
    <p:sldId id="702" r:id="rId32"/>
    <p:sldId id="390" r:id="rId33"/>
    <p:sldId id="391" r:id="rId34"/>
    <p:sldId id="838" r:id="rId35"/>
    <p:sldId id="309" r:id="rId36"/>
    <p:sldId id="311" r:id="rId37"/>
    <p:sldId id="693" r:id="rId38"/>
    <p:sldId id="708" r:id="rId39"/>
    <p:sldId id="383" r:id="rId40"/>
    <p:sldId id="381" r:id="rId41"/>
    <p:sldId id="392" r:id="rId42"/>
    <p:sldId id="393" r:id="rId43"/>
    <p:sldId id="394" r:id="rId44"/>
    <p:sldId id="397" r:id="rId45"/>
    <p:sldId id="395" r:id="rId46"/>
    <p:sldId id="396" r:id="rId47"/>
    <p:sldId id="400" r:id="rId48"/>
    <p:sldId id="663" r:id="rId49"/>
    <p:sldId id="664" r:id="rId50"/>
    <p:sldId id="665" r:id="rId51"/>
    <p:sldId id="666" r:id="rId52"/>
    <p:sldId id="845" r:id="rId53"/>
    <p:sldId id="86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73"/>
    <p:restoredTop sz="96327"/>
  </p:normalViewPr>
  <p:slideViewPr>
    <p:cSldViewPr snapToGrid="0" snapToObjects="1">
      <p:cViewPr varScale="1">
        <p:scale>
          <a:sx n="214" d="100"/>
          <a:sy n="214" d="100"/>
        </p:scale>
        <p:origin x="6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2668-CCE4-1A43-B1A0-D6E18C8BADDC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6E04-F04B-D249-9A2E-34C7F3155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6E04-F04B-D249-9A2E-34C7F3155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95994-0B43-2E42-B7F8-A02E999E2BD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15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1E813-49A0-AC43-A37C-B9CDB8A35AC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38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A92A9-DFD6-B74F-AD50-CEB16DB0101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2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05F51-4ECC-064A-B66A-3A42A09A6E3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9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8BFE3-49BB-8B43-86F6-D395F3AC71E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39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6646F-5377-A546-B3D5-3772303C28C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9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B9226-F427-6640-B47B-DF80654569D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ADFF8-1682-DF44-8E99-4C936A520EB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63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37CE8-28DB-A344-B2A5-91EED624290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7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F44E0-E0FC-4648-9C32-29AF094F93F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7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8F51-7F63-6142-AF72-66D4597477A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5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24453-865F-2F4A-B2ED-F9D0337BBE8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6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C8A48-677A-164C-A4F2-EADA8011B62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5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9AAAD-739B-9542-B6B9-BE8927C004D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53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A2158-745E-EA41-BB06-CC33E888709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3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FF0DA-6CE7-E241-B1A0-079C5AF0F6D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2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08538-3F9E-9A4D-8578-CDE0C0F2010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6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15851-7AB5-D04B-AA71-1010BB6B88F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31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B046-3A45-854B-BD4F-34AB4872216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9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5FFF6-7EE1-8647-84E7-232B5327473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6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E55AE-96F1-BF4F-AA0E-A84102DFC64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99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0B5E4-75A5-8549-9307-7C21F7F12A8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2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522EB-8C5F-DB4B-A397-79CA6FE691A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52CF-8BFF-2431-48E2-AA6654FE8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F91EC-CA91-F8A0-21B6-13A639A2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DCB0-2E9B-CECC-BDF4-2E8C8977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2B3FF-F319-F71D-57DC-B00AAD1F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42AF-718B-E4B4-4BEA-4CF8DAAE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5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B081-70FF-67C3-3390-55282335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22944-E627-454C-23D5-6CDDB3C07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975F8-7DE1-F371-A8DD-BCBA1DDA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E578-A829-71CD-DD14-46D61232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60F1-76FA-EFC6-29EB-F6F026C9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20172-97E1-E08E-8574-EC30E1A0B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82465-2B15-7A08-7A36-E01054336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5707-E9B9-8195-85F9-921DC50D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AC4A-94B3-4C36-E574-0EB1119F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14A5-D4C7-560F-A09C-0FA53BD9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F217-0B67-7A58-134D-348AA42E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2B79-5A85-000A-B43D-3DE9D245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A2EAD-C47E-AB00-F222-B1EBDF4E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625A-1C9B-6C77-DDD3-C68A22D9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5C5D6-5199-CC85-3A26-E0CC1628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655-0D58-97F9-C656-987DAA07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F6068-8831-420B-101F-5E925E4E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2094-30F2-3367-ECA6-F1A7E72A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A410-56F3-753C-A3CF-09047A4D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F1A6-24D6-C206-06F5-59535F2F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6EF6-F325-FC7E-0B50-48C7B777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C7FE-EBEF-9E37-477E-2383BA82E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A5F17-DF96-9534-57FF-AECFA758A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B3C7-1D7C-FB28-2778-2D7F384F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12B6B-881B-DE51-51D2-D2242D90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95188-D90F-F4A7-3C63-32F75B3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43A2-6C4A-E92D-DFE9-70AC4288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5CE10-CB4D-5532-A1A3-D62E46E9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3FFD8-2F11-C429-5D18-5E11363A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3B349-5D3E-3E9C-1A4A-098EE12D1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9E3EB-B085-F41C-A362-78A2E507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E17BA-4D13-65BE-31ED-15C53405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15580-22B7-B739-B3F2-3E118A4A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9E2B1-6FFF-E0DA-2188-37E87C4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2427-EC11-E2DC-19BD-96EA1C55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49ACF-9CB8-4D7E-FCEA-201E5903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C1100-3611-8210-F5E7-2C1ED2D3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A9D75-5431-89B3-7654-43231DAD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63201-A4CE-29E9-F087-B2263170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18F74-91D2-7593-D8B6-5A3BC385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548F-3FB9-3BC7-A0DB-872C1509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B9C9-63A6-C451-B3AB-EFD4E176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44E2-5F77-54E9-30BA-A954F052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24758-83B0-4A9D-46FE-A95863CF1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328DF-868D-B118-99A7-0477F8EE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22B8A-2F2D-A43A-7ECA-2596B1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3E6BF-F5E3-F037-4781-5D0D8051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E534-DE4E-AC4A-1A68-C87D2F9A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F02F5-314C-9A9E-AA4B-08D56DEE3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EDFEA-B5F3-BB3E-98B0-5CAE26A99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4ECD-5E1A-7D34-54DF-6DBA4B08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402C-2832-0177-7062-EDF851B3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A1B33-91DA-F854-DB5E-79F7FE41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7B828-DF88-97A7-50CE-EF0567AF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22571-0CB2-0B64-B61B-AE6AD418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66146-9E6D-8799-E569-25BD7E886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DB6C-3481-1D4A-AE2D-DB405ACE9599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4AC6-CBEE-9019-A37D-C2E0473D4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9AA8E-4384-9D79-7ADB-151805FB9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F23B-E4BE-574E-9E28-1C4247DF08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072EC-F8AA-2191-856C-F7D0DF9854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0090" y="5510151"/>
            <a:ext cx="2364130" cy="14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B916-328F-A768-2055-39783B2B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616" y="760401"/>
            <a:ext cx="9144000" cy="1909763"/>
          </a:xfrm>
        </p:spPr>
        <p:txBody>
          <a:bodyPr/>
          <a:lstStyle/>
          <a:p>
            <a:r>
              <a:rPr lang="en-US" dirty="0"/>
              <a:t>Assessment of Severe Challenging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583AF-58C6-FABC-4DCD-E0D4C5246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262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Michael M. Mueller, Ph.D., BCBA-D, IBA</a:t>
            </a:r>
          </a:p>
          <a:p>
            <a:r>
              <a:rPr lang="en-US" sz="2000" dirty="0"/>
              <a:t>International Behavior Analysis Organization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08B897-C3D5-064A-C9F3-3E8F972480F5}"/>
              </a:ext>
            </a:extLst>
          </p:cNvPr>
          <p:cNvSpPr txBox="1">
            <a:spLocks/>
          </p:cNvSpPr>
          <p:nvPr/>
        </p:nvSpPr>
        <p:spPr>
          <a:xfrm>
            <a:off x="1582616" y="3237798"/>
            <a:ext cx="9144000" cy="382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8B94-86E1-A0D3-2EE3-573EC3AB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240"/>
            <a:ext cx="10515600" cy="501508"/>
          </a:xfrm>
        </p:spPr>
        <p:txBody>
          <a:bodyPr>
            <a:normAutofit fontScale="90000"/>
          </a:bodyPr>
          <a:lstStyle/>
          <a:p>
            <a:r>
              <a:rPr lang="en-US" dirty="0"/>
              <a:t>The 4-Term Contingency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8828-45CB-9D30-E6DA-75DD7C493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30" y="883928"/>
            <a:ext cx="11356074" cy="5639701"/>
          </a:xfrm>
        </p:spPr>
        <p:txBody>
          <a:bodyPr/>
          <a:lstStyle/>
          <a:p>
            <a:r>
              <a:rPr lang="en-US" dirty="0"/>
              <a:t>Think of functional assessment as a puzzle to be solved</a:t>
            </a:r>
          </a:p>
          <a:p>
            <a:pPr lvl="1"/>
            <a:r>
              <a:rPr lang="en-US" dirty="0"/>
              <a:t>There are 4 pieces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know one of them (the target behavior)</a:t>
            </a:r>
          </a:p>
          <a:p>
            <a:pPr lvl="1"/>
            <a:r>
              <a:rPr lang="en-US" dirty="0"/>
              <a:t>We need to know all of them to fully understand the behavior</a:t>
            </a:r>
          </a:p>
          <a:p>
            <a:pPr lvl="1"/>
            <a:r>
              <a:rPr lang="en-US" dirty="0"/>
              <a:t>How do we determine the others?</a:t>
            </a:r>
          </a:p>
          <a:p>
            <a:pPr lvl="2"/>
            <a:r>
              <a:rPr lang="en-US" dirty="0"/>
              <a:t>Identify the reinforcer and others become known in the process</a:t>
            </a:r>
          </a:p>
          <a:p>
            <a:pPr lvl="2"/>
            <a:r>
              <a:rPr lang="en-US" dirty="0"/>
              <a:t>Functional analysis identifies the reinforcer.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1CC017-B177-F3F0-323B-52B78BDC747B}"/>
              </a:ext>
            </a:extLst>
          </p:cNvPr>
          <p:cNvSpPr/>
          <p:nvPr/>
        </p:nvSpPr>
        <p:spPr>
          <a:xfrm>
            <a:off x="1201003" y="1903863"/>
            <a:ext cx="934872" cy="873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4C7E3-8AE7-2C97-B8A2-96C62BB22CCC}"/>
              </a:ext>
            </a:extLst>
          </p:cNvPr>
          <p:cNvSpPr/>
          <p:nvPr/>
        </p:nvSpPr>
        <p:spPr>
          <a:xfrm>
            <a:off x="2688324" y="1903863"/>
            <a:ext cx="934872" cy="873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B8C81F-9050-EFAB-BF88-18799347459F}"/>
              </a:ext>
            </a:extLst>
          </p:cNvPr>
          <p:cNvSpPr/>
          <p:nvPr/>
        </p:nvSpPr>
        <p:spPr>
          <a:xfrm>
            <a:off x="4175646" y="1903863"/>
            <a:ext cx="934872" cy="873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060321-D01C-CF46-A51F-F8DA95767CF3}"/>
              </a:ext>
            </a:extLst>
          </p:cNvPr>
          <p:cNvSpPr/>
          <p:nvPr/>
        </p:nvSpPr>
        <p:spPr>
          <a:xfrm>
            <a:off x="5910617" y="1903863"/>
            <a:ext cx="934872" cy="873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28FD11-AA26-9C39-2EF3-FF3E6E3C2AB8}"/>
              </a:ext>
            </a:extLst>
          </p:cNvPr>
          <p:cNvSpPr/>
          <p:nvPr/>
        </p:nvSpPr>
        <p:spPr>
          <a:xfrm>
            <a:off x="1019033" y="4874526"/>
            <a:ext cx="934872" cy="873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6CD351-367A-142A-DAEE-C7BCEFDCD936}"/>
              </a:ext>
            </a:extLst>
          </p:cNvPr>
          <p:cNvSpPr/>
          <p:nvPr/>
        </p:nvSpPr>
        <p:spPr>
          <a:xfrm>
            <a:off x="2506354" y="4874526"/>
            <a:ext cx="934872" cy="873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EE2A2C-E95E-A2EC-47AF-78DEA452AD62}"/>
              </a:ext>
            </a:extLst>
          </p:cNvPr>
          <p:cNvSpPr/>
          <p:nvPr/>
        </p:nvSpPr>
        <p:spPr>
          <a:xfrm>
            <a:off x="4117500" y="4874526"/>
            <a:ext cx="934872" cy="873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45CBD1-B006-2ED7-722C-61A3A182E077}"/>
              </a:ext>
            </a:extLst>
          </p:cNvPr>
          <p:cNvSpPr/>
          <p:nvPr/>
        </p:nvSpPr>
        <p:spPr>
          <a:xfrm>
            <a:off x="5728647" y="4874526"/>
            <a:ext cx="934872" cy="873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Sr+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05FF909A-8C2D-7DE8-1E99-C206CFDC2481}"/>
              </a:ext>
            </a:extLst>
          </p:cNvPr>
          <p:cNvSpPr/>
          <p:nvPr/>
        </p:nvSpPr>
        <p:spPr>
          <a:xfrm rot="10800000">
            <a:off x="5379042" y="5936103"/>
            <a:ext cx="982639" cy="593678"/>
          </a:xfrm>
          <a:prstGeom prst="bentArrow">
            <a:avLst>
              <a:gd name="adj1" fmla="val 25000"/>
              <a:gd name="adj2" fmla="val 3063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EE5D8BB9-DF5A-BB02-4E74-7DCEA4C0C777}"/>
              </a:ext>
            </a:extLst>
          </p:cNvPr>
          <p:cNvSpPr/>
          <p:nvPr/>
        </p:nvSpPr>
        <p:spPr>
          <a:xfrm rot="10800000">
            <a:off x="3684325" y="5838966"/>
            <a:ext cx="982639" cy="295703"/>
          </a:xfrm>
          <a:prstGeom prst="bentArrow">
            <a:avLst>
              <a:gd name="adj1" fmla="val 25000"/>
              <a:gd name="adj2" fmla="val 3063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68B919F9-583F-FD6D-BA72-A4F579C6B6A9}"/>
              </a:ext>
            </a:extLst>
          </p:cNvPr>
          <p:cNvSpPr/>
          <p:nvPr/>
        </p:nvSpPr>
        <p:spPr>
          <a:xfrm rot="10800000">
            <a:off x="1640005" y="6232942"/>
            <a:ext cx="3003077" cy="338684"/>
          </a:xfrm>
          <a:prstGeom prst="bentArrow">
            <a:avLst>
              <a:gd name="adj1" fmla="val 25000"/>
              <a:gd name="adj2" fmla="val 2602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4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B29-A388-D9CD-7020-04039174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660"/>
          </a:xfrm>
        </p:spPr>
        <p:txBody>
          <a:bodyPr>
            <a:normAutofit fontScale="90000"/>
          </a:bodyPr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5606-93EF-4287-74BB-7B64C928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Interview others</a:t>
            </a:r>
          </a:p>
          <a:p>
            <a:pPr lvl="1"/>
            <a:r>
              <a:rPr lang="en-US" dirty="0"/>
              <a:t>Rating scales</a:t>
            </a:r>
          </a:p>
          <a:p>
            <a:pPr lvl="1"/>
            <a:endParaRPr lang="en-US" dirty="0"/>
          </a:p>
          <a:p>
            <a:r>
              <a:rPr lang="en-US" dirty="0"/>
              <a:t>Direct</a:t>
            </a:r>
          </a:p>
          <a:p>
            <a:pPr lvl="1"/>
            <a:r>
              <a:rPr lang="en-US" dirty="0"/>
              <a:t>ABC observation</a:t>
            </a:r>
          </a:p>
          <a:p>
            <a:pPr lvl="1"/>
            <a:r>
              <a:rPr lang="en-US" dirty="0"/>
              <a:t>Narrative observations</a:t>
            </a:r>
          </a:p>
          <a:p>
            <a:pPr lvl="1"/>
            <a:endParaRPr lang="en-US" dirty="0"/>
          </a:p>
          <a:p>
            <a:r>
              <a:rPr lang="en-US" dirty="0"/>
              <a:t>Functional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90041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9" y="304275"/>
            <a:ext cx="6172200" cy="62170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Descriptive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44" y="1016876"/>
            <a:ext cx="11724728" cy="5580694"/>
          </a:xfrm>
        </p:spPr>
        <p:txBody>
          <a:bodyPr>
            <a:normAutofit/>
          </a:bodyPr>
          <a:lstStyle/>
          <a:p>
            <a:r>
              <a:rPr lang="en-US" dirty="0"/>
              <a:t>The purpose of all descriptive methods should be to inform the functional analysis</a:t>
            </a:r>
          </a:p>
          <a:p>
            <a:endParaRPr lang="en-US" dirty="0"/>
          </a:p>
          <a:p>
            <a:r>
              <a:rPr lang="en-US" dirty="0"/>
              <a:t>No descriptive methods alone or in combination should be used as the means to derive function</a:t>
            </a:r>
          </a:p>
          <a:p>
            <a:pPr lvl="1"/>
            <a:r>
              <a:rPr lang="en-US" dirty="0"/>
              <a:t>There are some exceptions</a:t>
            </a:r>
          </a:p>
          <a:p>
            <a:pPr lvl="2"/>
            <a:r>
              <a:rPr lang="en-US" dirty="0"/>
              <a:t>Medical fragility, client safety (beyond some already occurring baseline level)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 interview or other indirect or descriptive methods are reliable or valid</a:t>
            </a:r>
          </a:p>
          <a:p>
            <a:pPr lvl="1"/>
            <a:r>
              <a:rPr lang="en-US" dirty="0"/>
              <a:t>ALL of these methods are attempted shortcuts that have failed to produce desired results.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7978-BDDB-5A17-D821-0B9D1B9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2" y="272054"/>
            <a:ext cx="10515600" cy="710261"/>
          </a:xfrm>
        </p:spPr>
        <p:txBody>
          <a:bodyPr/>
          <a:lstStyle/>
          <a:p>
            <a:r>
              <a:rPr lang="en-US" dirty="0"/>
              <a:t>If there is a behavior to be analyzed…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FBA4-5930-1E42-F605-BA4BC9D7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262" y="1473933"/>
            <a:ext cx="10515600" cy="4756882"/>
          </a:xfrm>
        </p:spPr>
        <p:txBody>
          <a:bodyPr/>
          <a:lstStyle/>
          <a:p>
            <a:r>
              <a:rPr lang="en-US" dirty="0"/>
              <a:t>It is already being reinforced</a:t>
            </a:r>
          </a:p>
          <a:p>
            <a:endParaRPr lang="en-US" dirty="0"/>
          </a:p>
          <a:p>
            <a:r>
              <a:rPr lang="en-US" dirty="0"/>
              <a:t>It is happening persistently enough to lead to a referral for professional assistance</a:t>
            </a:r>
          </a:p>
          <a:p>
            <a:endParaRPr lang="en-US" dirty="0"/>
          </a:p>
          <a:p>
            <a:r>
              <a:rPr lang="en-US" dirty="0"/>
              <a:t>It will continue to happen if left unchanged</a:t>
            </a:r>
          </a:p>
          <a:p>
            <a:endParaRPr lang="en-US" dirty="0"/>
          </a:p>
          <a:p>
            <a:r>
              <a:rPr lang="en-US" dirty="0"/>
              <a:t>It is dangerous, disruptive, harmful</a:t>
            </a:r>
          </a:p>
        </p:txBody>
      </p:sp>
    </p:spTree>
    <p:extLst>
      <p:ext uri="{BB962C8B-B14F-4D97-AF65-F5344CB8AC3E}">
        <p14:creationId xmlns:p14="http://schemas.microsoft.com/office/powerpoint/2010/main" val="93708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227" y="162528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Functional Analysis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879" y="678082"/>
            <a:ext cx="11749343" cy="5936849"/>
          </a:xfrm>
        </p:spPr>
        <p:txBody>
          <a:bodyPr>
            <a:normAutofit/>
          </a:bodyPr>
          <a:lstStyle/>
          <a:p>
            <a:r>
              <a:rPr lang="en-US" dirty="0"/>
              <a:t>Natural environment has multiple consequences occurring simultaneously and observation alone cannot tease these apart. </a:t>
            </a:r>
          </a:p>
          <a:p>
            <a:pPr lvl="1"/>
            <a:r>
              <a:rPr lang="en-US" dirty="0"/>
              <a:t>Observations are limited and this is why there a point of diminishing returns</a:t>
            </a:r>
          </a:p>
          <a:p>
            <a:pPr lvl="2"/>
            <a:r>
              <a:rPr lang="en-US" dirty="0"/>
              <a:t>Once you see these multiple situations, those individual variables become possible reinforcers</a:t>
            </a:r>
          </a:p>
          <a:p>
            <a:endParaRPr lang="en-US" altLang="en-US" dirty="0"/>
          </a:p>
          <a:p>
            <a:r>
              <a:rPr lang="en-US" altLang="en-US" dirty="0"/>
              <a:t>Arrange simple test and control situations called “conditions”</a:t>
            </a:r>
          </a:p>
          <a:p>
            <a:pPr lvl="1"/>
            <a:r>
              <a:rPr lang="en-US" altLang="en-US" dirty="0"/>
              <a:t>Test conditions provide a possible reinforcer contingently</a:t>
            </a:r>
          </a:p>
          <a:p>
            <a:pPr lvl="1"/>
            <a:r>
              <a:rPr lang="en-US" altLang="en-US" dirty="0"/>
              <a:t>Control conditions provide the possible reinforcer noncontingently</a:t>
            </a:r>
          </a:p>
          <a:p>
            <a:endParaRPr lang="en-US" altLang="en-US" dirty="0"/>
          </a:p>
          <a:p>
            <a:r>
              <a:rPr lang="en-US" altLang="en-US" dirty="0"/>
              <a:t>Each test condition is made up of a potential EO, antecedent stimuli, and consequences for the behavior in each condition</a:t>
            </a:r>
          </a:p>
          <a:p>
            <a:endParaRPr lang="en-US" altLang="en-US" dirty="0"/>
          </a:p>
          <a:p>
            <a:r>
              <a:rPr lang="en-US" altLang="en-US" dirty="0"/>
              <a:t>Compare the amount of target behaviors across conditions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06" y="1085491"/>
            <a:ext cx="11132168" cy="4953000"/>
          </a:xfrm>
        </p:spPr>
        <p:txBody>
          <a:bodyPr>
            <a:normAutofit/>
          </a:bodyPr>
          <a:lstStyle/>
          <a:p>
            <a:r>
              <a:rPr lang="en-US" dirty="0"/>
              <a:t>We are </a:t>
            </a:r>
            <a:r>
              <a:rPr lang="en-US" i="1" u="sng" dirty="0"/>
              <a:t>re-creating situations </a:t>
            </a:r>
            <a:r>
              <a:rPr lang="en-US" dirty="0"/>
              <a:t>that currently contain the target behavior in the referral environment</a:t>
            </a:r>
          </a:p>
          <a:p>
            <a:endParaRPr lang="en-US" dirty="0"/>
          </a:p>
          <a:p>
            <a:pPr lvl="1"/>
            <a:r>
              <a:rPr lang="en-US" dirty="0"/>
              <a:t>We are not making up novel situations!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These are currently ongoing situations that are confounded by multiple potential reinforcers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conditions we run are the exact same situations that are currently being “run” in the the referral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918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6491" y="325582"/>
            <a:ext cx="6172200" cy="1447800"/>
          </a:xfrm>
        </p:spPr>
        <p:txBody>
          <a:bodyPr/>
          <a:lstStyle/>
          <a:p>
            <a:r>
              <a:rPr lang="en-US" altLang="en-US" sz="3600"/>
              <a:t>Functions of Problem Behavior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153400" cy="4343400"/>
          </a:xfrm>
        </p:spPr>
        <p:txBody>
          <a:bodyPr/>
          <a:lstStyle/>
          <a:p>
            <a:r>
              <a:rPr lang="en-US" altLang="en-US" dirty="0"/>
              <a:t>Attention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Access (to Materials or Activities)</a:t>
            </a:r>
          </a:p>
          <a:p>
            <a:endParaRPr lang="en-US" altLang="en-US" dirty="0"/>
          </a:p>
          <a:p>
            <a:r>
              <a:rPr lang="en-US" altLang="en-US" dirty="0"/>
              <a:t>Escape</a:t>
            </a:r>
          </a:p>
          <a:p>
            <a:endParaRPr lang="en-US" altLang="en-US" dirty="0"/>
          </a:p>
          <a:p>
            <a:r>
              <a:rPr lang="en-US" altLang="en-US" dirty="0"/>
              <a:t>Automatic Sources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Attention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2390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Attention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Teachers and school personnel often respond to problem behavior with reprimands, response interruption, comfort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Attention may reinforce student problem behavior (Thomas et. al., 1968)</a:t>
            </a:r>
            <a:r>
              <a:rPr lang="en-US" altLang="en-US" sz="1800" dirty="0"/>
              <a:t> 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5051" y="1348596"/>
            <a:ext cx="9686027" cy="4038600"/>
          </a:xfrm>
        </p:spPr>
        <p:txBody>
          <a:bodyPr/>
          <a:lstStyle/>
          <a:p>
            <a:r>
              <a:rPr lang="en-US" altLang="en-US" dirty="0"/>
              <a:t>Access to Materials or Activities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Teachers, school personnel, and other students often respond to problem behavior by giving the student tangible items or access to a preferred activity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Aberrant behavior may be positively reinforced by access to materials or activities that a student wants (Iwata, et al., 1982; Patterson et. al., 1987)</a:t>
            </a:r>
          </a:p>
          <a:p>
            <a:pPr lvl="1"/>
            <a:endParaRPr lang="en-US" altLang="en-US" dirty="0"/>
          </a:p>
          <a:p>
            <a:pPr lvl="1"/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Escape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5244" y="1630393"/>
            <a:ext cx="9966385" cy="4038600"/>
          </a:xfrm>
        </p:spPr>
        <p:txBody>
          <a:bodyPr/>
          <a:lstStyle/>
          <a:p>
            <a:r>
              <a:rPr lang="en-US" altLang="en-US" dirty="0"/>
              <a:t>Escape-Avoidance of Aversive Demand Conditions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Problem behavior in schools are often responded to by removing task demands/aversive conditions from the student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 Removal of task demands/aversive conditions may negatively reinforce aberrant behavior (</a:t>
            </a:r>
            <a:r>
              <a:rPr lang="en-US" altLang="en-US" dirty="0" err="1"/>
              <a:t>Carr</a:t>
            </a:r>
            <a:r>
              <a:rPr lang="en-US" altLang="en-US" dirty="0"/>
              <a:t> et. al., 1980)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D4A2-C2CC-BADD-BE7E-5626E908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03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3216-B8FB-1E0F-D432-48DC9B7E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9" y="1061695"/>
            <a:ext cx="11500413" cy="5628471"/>
          </a:xfrm>
        </p:spPr>
        <p:txBody>
          <a:bodyPr/>
          <a:lstStyle/>
          <a:p>
            <a:r>
              <a:rPr lang="en-US" dirty="0"/>
              <a:t>Estimates of the percentage of people with ASD who have challenging behaviors range to 85%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Estimates of </a:t>
            </a:r>
            <a:r>
              <a:rPr lang="en-US" i="1" dirty="0"/>
              <a:t>severe</a:t>
            </a:r>
            <a:r>
              <a:rPr lang="en-US" dirty="0"/>
              <a:t> behavior is 30-60%</a:t>
            </a:r>
          </a:p>
          <a:p>
            <a:endParaRPr lang="en-US" dirty="0"/>
          </a:p>
          <a:p>
            <a:r>
              <a:rPr lang="en-US" dirty="0"/>
              <a:t>Severe behavior is typically defined as people getting hurt, things getting broken, environment so disrupted as to prevent learning</a:t>
            </a:r>
          </a:p>
          <a:p>
            <a:endParaRPr lang="en-US" dirty="0"/>
          </a:p>
          <a:p>
            <a:r>
              <a:rPr lang="en-US" dirty="0"/>
              <a:t>This includes Self-Injurious Behaviors (SIB), Aggression, Property Destruction, and Severe Tantrums.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6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Automatic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5501" y="1607388"/>
            <a:ext cx="10064151" cy="4038600"/>
          </a:xfrm>
        </p:spPr>
        <p:txBody>
          <a:bodyPr/>
          <a:lstStyle/>
          <a:p>
            <a:r>
              <a:rPr lang="en-US" altLang="en-US" dirty="0"/>
              <a:t>Sensory and Perceptual Consequences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Aberrant behavior may persist independent of social consequences found in school settings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Aberrant behavior may be positively or negatively reinforced by perceptual and sensory consequences produced by the behavior itself (Iwata, et al., 1982)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162" y="411192"/>
            <a:ext cx="6400800" cy="685800"/>
          </a:xfrm>
        </p:spPr>
        <p:txBody>
          <a:bodyPr/>
          <a:lstStyle/>
          <a:p>
            <a:r>
              <a:rPr lang="en-US" altLang="en-US" sz="3200" dirty="0"/>
              <a:t>What are the Possible Reinforcers?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6384" y="1232140"/>
            <a:ext cx="7165675" cy="4863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Positive Reinforcers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Attention delivered by people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Tangibles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Negative Reinforcers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Breaks from things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Escape from things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Automatic Reinforcers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Access to internal stimulation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Breaks from internal stimulation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453" y="478796"/>
            <a:ext cx="7772400" cy="334963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How Do We Test These?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Create a possible </a:t>
            </a:r>
            <a:r>
              <a:rPr lang="en-US" altLang="en-US" sz="2400" i="1" dirty="0"/>
              <a:t>deprivation</a:t>
            </a:r>
            <a:r>
              <a:rPr lang="en-US" altLang="en-US" sz="2400" dirty="0"/>
              <a:t> situation to test positive reinforcers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Attention (ignore)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Tangibles (remove)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Create a potentially </a:t>
            </a:r>
            <a:r>
              <a:rPr lang="en-US" altLang="en-US" sz="2400" i="1" dirty="0"/>
              <a:t>aversive</a:t>
            </a:r>
            <a:r>
              <a:rPr lang="en-US" altLang="en-US" sz="2400" dirty="0"/>
              <a:t> situation to test negative reinforcers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Task demands (present)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Sensory situation (present)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Leave by self, ignore, do not interact with to test for automatic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NEED some control condition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72" y="41302"/>
            <a:ext cx="8610600" cy="792075"/>
          </a:xfrm>
        </p:spPr>
        <p:txBody>
          <a:bodyPr/>
          <a:lstStyle/>
          <a:p>
            <a:r>
              <a:rPr lang="en-US" dirty="0"/>
              <a:t>The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84" y="928869"/>
            <a:ext cx="10758668" cy="5495080"/>
          </a:xfrm>
        </p:spPr>
        <p:txBody>
          <a:bodyPr/>
          <a:lstStyle/>
          <a:p>
            <a:r>
              <a:rPr lang="en-US" dirty="0"/>
              <a:t>Positive Reinforcers</a:t>
            </a:r>
          </a:p>
          <a:p>
            <a:pPr lvl="1"/>
            <a:r>
              <a:rPr lang="en-US" dirty="0"/>
              <a:t>Withhold or restrict access to a possible reinforcer</a:t>
            </a:r>
          </a:p>
          <a:p>
            <a:pPr lvl="1"/>
            <a:r>
              <a:rPr lang="en-US" dirty="0"/>
              <a:t>Present access to the possible reinforcer contingent on target behavior</a:t>
            </a:r>
          </a:p>
          <a:p>
            <a:pPr lvl="1"/>
            <a:r>
              <a:rPr lang="en-US" dirty="0"/>
              <a:t>Control condition provides </a:t>
            </a:r>
            <a:r>
              <a:rPr lang="en-US" dirty="0" err="1"/>
              <a:t>noncontingent</a:t>
            </a:r>
            <a:r>
              <a:rPr lang="en-US" dirty="0"/>
              <a:t> access</a:t>
            </a:r>
          </a:p>
          <a:p>
            <a:pPr lvl="1"/>
            <a:endParaRPr lang="en-US" dirty="0"/>
          </a:p>
          <a:p>
            <a:r>
              <a:rPr lang="en-US" dirty="0"/>
              <a:t>Negative Reinforcers</a:t>
            </a:r>
          </a:p>
          <a:p>
            <a:pPr lvl="1"/>
            <a:r>
              <a:rPr lang="en-US" dirty="0"/>
              <a:t>Present the aversive event/stimuli</a:t>
            </a:r>
          </a:p>
          <a:p>
            <a:pPr lvl="1"/>
            <a:r>
              <a:rPr lang="en-US" dirty="0"/>
              <a:t>Remove contingent on target behavior</a:t>
            </a:r>
          </a:p>
          <a:p>
            <a:pPr lvl="1"/>
            <a:r>
              <a:rPr lang="en-US" dirty="0"/>
              <a:t>Control condition does NOT present the aversive event/stimuli</a:t>
            </a:r>
          </a:p>
          <a:p>
            <a:pPr lvl="1"/>
            <a:endParaRPr lang="en-US" dirty="0"/>
          </a:p>
          <a:p>
            <a:r>
              <a:rPr lang="en-US" dirty="0"/>
              <a:t>If the behavior is high when the reinforcer is contingent and low when the reinforcer is provided non-contingently, this is a test that the behavior is reinforced by that stimuli. </a:t>
            </a:r>
          </a:p>
        </p:txBody>
      </p:sp>
    </p:spTree>
    <p:extLst>
      <p:ext uri="{BB962C8B-B14F-4D97-AF65-F5344CB8AC3E}">
        <p14:creationId xmlns:p14="http://schemas.microsoft.com/office/powerpoint/2010/main" val="151161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2AFE-22C3-CC3E-21DC-08DA2FF3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6" y="444017"/>
            <a:ext cx="10515600" cy="4740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6F89-C6C5-2EE8-4C4C-4C84F5F7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01" y="980673"/>
            <a:ext cx="11587223" cy="5640046"/>
          </a:xfrm>
        </p:spPr>
        <p:txBody>
          <a:bodyPr/>
          <a:lstStyle/>
          <a:p>
            <a:r>
              <a:rPr lang="en-US" dirty="0"/>
              <a:t>The analysis needs both parts</a:t>
            </a:r>
          </a:p>
          <a:p>
            <a:pPr lvl="1"/>
            <a:r>
              <a:rPr lang="en-US" dirty="0"/>
              <a:t>We need to show that the behavior is high when the reinforcer follows it</a:t>
            </a:r>
          </a:p>
          <a:p>
            <a:pPr lvl="1"/>
            <a:r>
              <a:rPr lang="en-US" dirty="0"/>
              <a:t>We need to show that the behavior is low or absent when that same reinforcer is freely available</a:t>
            </a:r>
          </a:p>
          <a:p>
            <a:endParaRPr lang="en-US" dirty="0"/>
          </a:p>
          <a:p>
            <a:r>
              <a:rPr lang="en-US" dirty="0"/>
              <a:t>If I am hitting to get a drink of water, I should not hit when I have free access to water</a:t>
            </a:r>
          </a:p>
          <a:p>
            <a:endParaRPr lang="en-US" dirty="0"/>
          </a:p>
          <a:p>
            <a:r>
              <a:rPr lang="en-US" dirty="0"/>
              <a:t>If I am hitting to escape from work, I should not hit if there is no work </a:t>
            </a:r>
          </a:p>
          <a:p>
            <a:endParaRPr lang="en-US" dirty="0"/>
          </a:p>
          <a:p>
            <a:r>
              <a:rPr lang="en-US" dirty="0"/>
              <a:t>If I am hitting to get access to my toys, I should not hit if I have access to my toys </a:t>
            </a:r>
          </a:p>
        </p:txBody>
      </p:sp>
    </p:spTree>
    <p:extLst>
      <p:ext uri="{BB962C8B-B14F-4D97-AF65-F5344CB8AC3E}">
        <p14:creationId xmlns:p14="http://schemas.microsoft.com/office/powerpoint/2010/main" val="123084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F331-2FF7-4BE2-76F6-4637199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73" y="232853"/>
            <a:ext cx="10515600" cy="681547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3CC7-F810-6F93-4944-AAD6FCE9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61" y="1129761"/>
            <a:ext cx="10968486" cy="5386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test only the possible reinforcers from your indirect or direct assessment </a:t>
            </a:r>
          </a:p>
          <a:p>
            <a:pPr lvl="1"/>
            <a:r>
              <a:rPr lang="en-US" dirty="0"/>
              <a:t>Not the same list of conditions for everyone</a:t>
            </a:r>
          </a:p>
          <a:p>
            <a:pPr lvl="1"/>
            <a:endParaRPr lang="en-US" dirty="0"/>
          </a:p>
          <a:p>
            <a:r>
              <a:rPr lang="en-US" dirty="0"/>
              <a:t>You use the specific parameters or types of stimuli relevant to the situation in your conditions</a:t>
            </a:r>
          </a:p>
          <a:p>
            <a:pPr lvl="1"/>
            <a:r>
              <a:rPr lang="en-US" dirty="0"/>
              <a:t>Type of attention, type of demands, tone of voice, other variable</a:t>
            </a:r>
          </a:p>
          <a:p>
            <a:pPr lvl="1"/>
            <a:r>
              <a:rPr lang="en-US" dirty="0"/>
              <a:t>Make this as close to the referral environment as possible</a:t>
            </a:r>
          </a:p>
          <a:p>
            <a:endParaRPr lang="en-US" dirty="0"/>
          </a:p>
          <a:p>
            <a:r>
              <a:rPr lang="en-US" dirty="0"/>
              <a:t>This could be one single pair-wise analysis or could include 6-7 conditions</a:t>
            </a:r>
          </a:p>
          <a:p>
            <a:endParaRPr lang="en-US" dirty="0"/>
          </a:p>
          <a:p>
            <a:r>
              <a:rPr lang="en-US" dirty="0"/>
              <a:t>Base the duration of the conditions on the situation</a:t>
            </a:r>
          </a:p>
          <a:p>
            <a:pPr lvl="1"/>
            <a:r>
              <a:rPr lang="en-US" dirty="0"/>
              <a:t>Good observational data, shorter conditions</a:t>
            </a:r>
          </a:p>
          <a:p>
            <a:pPr lvl="1"/>
            <a:r>
              <a:rPr lang="en-US" dirty="0"/>
              <a:t>Change from short-duration to longer-duration if no behavior</a:t>
            </a:r>
          </a:p>
        </p:txBody>
      </p:sp>
    </p:spTree>
    <p:extLst>
      <p:ext uri="{BB962C8B-B14F-4D97-AF65-F5344CB8AC3E}">
        <p14:creationId xmlns:p14="http://schemas.microsoft.com/office/powerpoint/2010/main" val="147706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AB5B-5B37-4CCE-E715-E525E791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4801-11AE-64CE-B3D1-5BF6DF47E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  <a:p>
            <a:r>
              <a:rPr lang="en-US" dirty="0"/>
              <a:t>Tangibles</a:t>
            </a:r>
          </a:p>
          <a:p>
            <a:r>
              <a:rPr lang="en-US" dirty="0"/>
              <a:t>Escape from Demands</a:t>
            </a:r>
          </a:p>
          <a:p>
            <a:r>
              <a:rPr lang="en-US" dirty="0"/>
              <a:t>Alone/Ignore</a:t>
            </a:r>
          </a:p>
          <a:p>
            <a:r>
              <a:rPr lang="en-US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83378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04" y="184906"/>
            <a:ext cx="6172200" cy="940510"/>
          </a:xfrm>
        </p:spPr>
        <p:txBody>
          <a:bodyPr/>
          <a:lstStyle/>
          <a:p>
            <a:r>
              <a:rPr lang="en-US" dirty="0"/>
              <a:t>Attention Condition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3014" y="1307123"/>
            <a:ext cx="9741877" cy="5105400"/>
          </a:xfrm>
        </p:spPr>
        <p:txBody>
          <a:bodyPr/>
          <a:lstStyle/>
          <a:p>
            <a:r>
              <a:rPr lang="en-US" dirty="0"/>
              <a:t>No materials</a:t>
            </a:r>
          </a:p>
          <a:p>
            <a:pPr lvl="1"/>
            <a:r>
              <a:rPr lang="en-US" dirty="0"/>
              <a:t>Less risk of affecting EO</a:t>
            </a:r>
          </a:p>
          <a:p>
            <a:pPr lvl="1"/>
            <a:endParaRPr lang="en-US" dirty="0"/>
          </a:p>
          <a:p>
            <a:r>
              <a:rPr lang="en-US" dirty="0"/>
              <a:t>“I have to read” type statement</a:t>
            </a:r>
          </a:p>
          <a:p>
            <a:endParaRPr lang="en-US" dirty="0"/>
          </a:p>
          <a:p>
            <a:r>
              <a:rPr lang="en-US" dirty="0"/>
              <a:t>Attention is reprimanded unless observations suggest use of a different form of attention. Let observations guide this.</a:t>
            </a:r>
          </a:p>
        </p:txBody>
      </p:sp>
    </p:spTree>
    <p:extLst>
      <p:ext uri="{BB962C8B-B14F-4D97-AF65-F5344CB8AC3E}">
        <p14:creationId xmlns:p14="http://schemas.microsoft.com/office/powerpoint/2010/main" val="162392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416" y="381000"/>
            <a:ext cx="73406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Escape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861" y="1289539"/>
            <a:ext cx="9806354" cy="5257800"/>
          </a:xfrm>
        </p:spPr>
        <p:txBody>
          <a:bodyPr/>
          <a:lstStyle/>
          <a:p>
            <a:r>
              <a:rPr lang="en-US" altLang="en-US" dirty="0"/>
              <a:t>Academic or other difficult task</a:t>
            </a:r>
          </a:p>
          <a:p>
            <a:endParaRPr lang="en-US" altLang="en-US" dirty="0"/>
          </a:p>
          <a:p>
            <a:r>
              <a:rPr lang="en-US" altLang="en-US" dirty="0"/>
              <a:t>3-prompt procedure</a:t>
            </a:r>
          </a:p>
          <a:p>
            <a:endParaRPr lang="en-US" altLang="en-US" dirty="0"/>
          </a:p>
          <a:p>
            <a:r>
              <a:rPr lang="en-US" altLang="en-US" dirty="0"/>
              <a:t>Each occurrence of target behavior: Therapist removes task and attention for 10-30 s depending on </a:t>
            </a:r>
            <a:r>
              <a:rPr lang="en-US" altLang="en-US" dirty="0" err="1"/>
              <a:t>legth</a:t>
            </a:r>
            <a:r>
              <a:rPr lang="en-US" altLang="en-US" dirty="0"/>
              <a:t> f session and other SR+ intervals</a:t>
            </a:r>
          </a:p>
          <a:p>
            <a:endParaRPr lang="en-US" altLang="en-US" dirty="0"/>
          </a:p>
          <a:p>
            <a:r>
              <a:rPr lang="en-US" altLang="en-US" dirty="0"/>
              <a:t>Re-present task demand after the escape period times out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4" y="152400"/>
            <a:ext cx="6172200" cy="914400"/>
          </a:xfrm>
        </p:spPr>
        <p:txBody>
          <a:bodyPr/>
          <a:lstStyle/>
          <a:p>
            <a:r>
              <a:rPr lang="en-US" dirty="0"/>
              <a:t>Escape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283676"/>
            <a:ext cx="11236570" cy="5117123"/>
          </a:xfrm>
        </p:spPr>
        <p:txBody>
          <a:bodyPr/>
          <a:lstStyle/>
          <a:p>
            <a:r>
              <a:rPr lang="en-US" dirty="0"/>
              <a:t>Tasks from teacher/parent</a:t>
            </a:r>
          </a:p>
          <a:p>
            <a:pPr lvl="1"/>
            <a:r>
              <a:rPr lang="en-US" dirty="0"/>
              <a:t>Difficult</a:t>
            </a:r>
          </a:p>
          <a:p>
            <a:pPr lvl="1"/>
            <a:r>
              <a:rPr lang="en-US" dirty="0"/>
              <a:t>Previously associated with TB</a:t>
            </a:r>
          </a:p>
          <a:p>
            <a:pPr lvl="1"/>
            <a:endParaRPr lang="en-US" dirty="0"/>
          </a:p>
          <a:p>
            <a:r>
              <a:rPr lang="en-US" dirty="0"/>
              <a:t>Low level Praise if teachers observed using it in class</a:t>
            </a:r>
          </a:p>
          <a:p>
            <a:pPr lvl="1"/>
            <a:r>
              <a:rPr lang="en-US" dirty="0"/>
              <a:t>Only for V</a:t>
            </a:r>
          </a:p>
          <a:p>
            <a:pPr lvl="1"/>
            <a:r>
              <a:rPr lang="en-US" dirty="0"/>
              <a:t>Not for M or P</a:t>
            </a:r>
          </a:p>
          <a:p>
            <a:pPr lvl="1"/>
            <a:endParaRPr lang="en-US" dirty="0"/>
          </a:p>
          <a:p>
            <a:r>
              <a:rPr lang="en-US" dirty="0"/>
              <a:t>10-15s break on 5 min conditions</a:t>
            </a:r>
          </a:p>
        </p:txBody>
      </p:sp>
    </p:spTree>
    <p:extLst>
      <p:ext uri="{BB962C8B-B14F-4D97-AF65-F5344CB8AC3E}">
        <p14:creationId xmlns:p14="http://schemas.microsoft.com/office/powerpoint/2010/main" val="48098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DDAC-6E5F-90E2-CEAD-8E678309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723"/>
          </a:xfrm>
        </p:spPr>
        <p:txBody>
          <a:bodyPr>
            <a:normAutofit fontScale="90000"/>
          </a:bodyPr>
          <a:lstStyle/>
          <a:p>
            <a:r>
              <a:rPr lang="en-US" dirty="0"/>
              <a:t>Self-Injurious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605D-BC19-21E5-EF5E-CA49018A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2" y="1090631"/>
            <a:ext cx="11193683" cy="5402243"/>
          </a:xfrm>
        </p:spPr>
        <p:txBody>
          <a:bodyPr/>
          <a:lstStyle/>
          <a:p>
            <a:r>
              <a:rPr lang="en-US" dirty="0"/>
              <a:t>Head banging</a:t>
            </a:r>
          </a:p>
          <a:p>
            <a:endParaRPr lang="en-US" dirty="0"/>
          </a:p>
          <a:p>
            <a:r>
              <a:rPr lang="en-US" dirty="0"/>
              <a:t>Head hitting</a:t>
            </a:r>
          </a:p>
          <a:p>
            <a:pPr lvl="1"/>
            <a:r>
              <a:rPr lang="en-US" dirty="0"/>
              <a:t>Punching or slapping</a:t>
            </a:r>
          </a:p>
          <a:p>
            <a:pPr lvl="1"/>
            <a:endParaRPr lang="en-US" dirty="0"/>
          </a:p>
          <a:p>
            <a:r>
              <a:rPr lang="en-US" dirty="0"/>
              <a:t>Self biting</a:t>
            </a:r>
          </a:p>
          <a:p>
            <a:endParaRPr lang="en-US" dirty="0"/>
          </a:p>
          <a:p>
            <a:r>
              <a:rPr lang="en-US" dirty="0"/>
              <a:t>Hair pulling</a:t>
            </a:r>
          </a:p>
          <a:p>
            <a:endParaRPr lang="en-US" dirty="0"/>
          </a:p>
          <a:p>
            <a:r>
              <a:rPr lang="en-US" dirty="0"/>
              <a:t>Eye gouging</a:t>
            </a:r>
          </a:p>
        </p:txBody>
      </p:sp>
    </p:spTree>
    <p:extLst>
      <p:ext uri="{BB962C8B-B14F-4D97-AF65-F5344CB8AC3E}">
        <p14:creationId xmlns:p14="http://schemas.microsoft.com/office/powerpoint/2010/main" val="210196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07" y="304800"/>
            <a:ext cx="73406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Tangibles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61" y="1195754"/>
            <a:ext cx="10984524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Identify preferred stimulus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Allow child to engage for short period and then restrict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target behavior, allow access to item for 30 s</a:t>
            </a:r>
          </a:p>
          <a:p>
            <a:pPr lvl="1"/>
            <a:r>
              <a:rPr lang="en-US" altLang="en-US" dirty="0"/>
              <a:t>10-3- depending on session length and other SR+ intervals)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22" y="234461"/>
            <a:ext cx="6172200" cy="592015"/>
          </a:xfrm>
        </p:spPr>
        <p:txBody>
          <a:bodyPr>
            <a:normAutofit fontScale="90000"/>
          </a:bodyPr>
          <a:lstStyle/>
          <a:p>
            <a:r>
              <a:rPr lang="en-US" dirty="0"/>
              <a:t>Tangibles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31" y="1078523"/>
            <a:ext cx="11172092" cy="5181600"/>
          </a:xfrm>
        </p:spPr>
        <p:txBody>
          <a:bodyPr/>
          <a:lstStyle/>
          <a:p>
            <a:r>
              <a:rPr lang="en-US" dirty="0"/>
              <a:t>1-2 minute access</a:t>
            </a:r>
          </a:p>
          <a:p>
            <a:endParaRPr lang="en-US" dirty="0"/>
          </a:p>
          <a:p>
            <a:r>
              <a:rPr lang="en-US" dirty="0"/>
              <a:t>Physically remove the item</a:t>
            </a:r>
          </a:p>
          <a:p>
            <a:endParaRPr lang="en-US" dirty="0"/>
          </a:p>
          <a:p>
            <a:r>
              <a:rPr lang="en-US" dirty="0"/>
              <a:t>NO ATTENTION</a:t>
            </a:r>
          </a:p>
          <a:p>
            <a:endParaRPr lang="en-US" dirty="0"/>
          </a:p>
          <a:p>
            <a:r>
              <a:rPr lang="en-US" dirty="0"/>
              <a:t>Return item for 10-15s (5 min conditions)</a:t>
            </a:r>
          </a:p>
          <a:p>
            <a:endParaRPr lang="en-US" dirty="0"/>
          </a:p>
          <a:p>
            <a:r>
              <a:rPr lang="en-US" dirty="0"/>
              <a:t>Restrict item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8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164" name="Group 12"/>
          <p:cNvGrpSpPr>
            <a:grpSpLocks/>
          </p:cNvGrpSpPr>
          <p:nvPr/>
        </p:nvGrpSpPr>
        <p:grpSpPr bwMode="auto">
          <a:xfrm>
            <a:off x="2057400" y="1752600"/>
            <a:ext cx="8153400" cy="4953000"/>
            <a:chOff x="240" y="576"/>
            <a:chExt cx="5136" cy="3278"/>
          </a:xfrm>
        </p:grpSpPr>
        <p:graphicFrame>
          <p:nvGraphicFramePr>
            <p:cNvPr id="433154" name="Object 2"/>
            <p:cNvGraphicFramePr>
              <a:graphicFrameLocks noChangeAspect="1"/>
            </p:cNvGraphicFramePr>
            <p:nvPr/>
          </p:nvGraphicFramePr>
          <p:xfrm>
            <a:off x="240" y="576"/>
            <a:ext cx="5136" cy="3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5476844" imgH="3429000" progId="Excel.Chart.8">
                    <p:embed/>
                  </p:oleObj>
                </mc:Choice>
                <mc:Fallback>
                  <p:oleObj name="Chart" r:id="rId3" imgW="5476844" imgH="3429000" progId="Excel.Chart.8">
                    <p:embed/>
                    <p:pic>
                      <p:nvPicPr>
                        <p:cNvPr id="4331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576"/>
                          <a:ext cx="5136" cy="3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3155" name="Text Box 3"/>
            <p:cNvSpPr txBox="1">
              <a:spLocks noChangeArrowheads="1"/>
            </p:cNvSpPr>
            <p:nvPr/>
          </p:nvSpPr>
          <p:spPr bwMode="auto">
            <a:xfrm>
              <a:off x="2016" y="720"/>
              <a:ext cx="1016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</a:rPr>
                <a:t>Attention</a:t>
              </a:r>
            </a:p>
          </p:txBody>
        </p:sp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 flipH="1">
              <a:off x="1872" y="912"/>
              <a:ext cx="432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57" name="Text Box 5"/>
            <p:cNvSpPr txBox="1">
              <a:spLocks noChangeArrowheads="1"/>
            </p:cNvSpPr>
            <p:nvPr/>
          </p:nvSpPr>
          <p:spPr bwMode="auto">
            <a:xfrm>
              <a:off x="3504" y="768"/>
              <a:ext cx="819" cy="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en-US" dirty="0">
                  <a:solidFill>
                    <a:schemeClr val="accent1"/>
                  </a:solidFill>
                </a:rPr>
                <a:t>Tangible</a:t>
              </a:r>
            </a:p>
          </p:txBody>
        </p:sp>
        <p:sp>
          <p:nvSpPr>
            <p:cNvPr id="433158" name="Line 6"/>
            <p:cNvSpPr>
              <a:spLocks noChangeShapeType="1"/>
            </p:cNvSpPr>
            <p:nvPr/>
          </p:nvSpPr>
          <p:spPr bwMode="auto">
            <a:xfrm>
              <a:off x="3744" y="960"/>
              <a:ext cx="192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59" name="Text Box 7"/>
            <p:cNvSpPr txBox="1">
              <a:spLocks noChangeArrowheads="1"/>
            </p:cNvSpPr>
            <p:nvPr/>
          </p:nvSpPr>
          <p:spPr bwMode="auto">
            <a:xfrm>
              <a:off x="2544" y="2448"/>
              <a:ext cx="77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en-US"/>
                <a:t>Demand</a:t>
              </a:r>
            </a:p>
          </p:txBody>
        </p:sp>
        <p:sp>
          <p:nvSpPr>
            <p:cNvPr id="433160" name="Line 8"/>
            <p:cNvSpPr>
              <a:spLocks noChangeShapeType="1"/>
            </p:cNvSpPr>
            <p:nvPr/>
          </p:nvSpPr>
          <p:spPr bwMode="auto">
            <a:xfrm flipH="1">
              <a:off x="2736" y="2688"/>
              <a:ext cx="118" cy="2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61" name="Text Box 9"/>
            <p:cNvSpPr txBox="1">
              <a:spLocks noChangeArrowheads="1"/>
            </p:cNvSpPr>
            <p:nvPr/>
          </p:nvSpPr>
          <p:spPr bwMode="auto">
            <a:xfrm>
              <a:off x="1248" y="2352"/>
              <a:ext cx="62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en-US"/>
                <a:t>Play</a:t>
              </a:r>
            </a:p>
          </p:txBody>
        </p:sp>
        <p:sp>
          <p:nvSpPr>
            <p:cNvPr id="433162" name="Line 10"/>
            <p:cNvSpPr>
              <a:spLocks noChangeShapeType="1"/>
            </p:cNvSpPr>
            <p:nvPr/>
          </p:nvSpPr>
          <p:spPr bwMode="auto">
            <a:xfrm>
              <a:off x="1536" y="2592"/>
              <a:ext cx="144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3657600" y="243741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dirty="0"/>
              <a:t>Attention and Tangibles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434632"/>
              </p:ext>
            </p:extLst>
          </p:nvPr>
        </p:nvGraphicFramePr>
        <p:xfrm>
          <a:off x="1066800" y="1078890"/>
          <a:ext cx="9683262" cy="557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477256" imgH="3086405" progId="Excel.Chart.8">
                  <p:embed/>
                </p:oleObj>
              </mc:Choice>
              <mc:Fallback>
                <p:oleObj name="Chart" r:id="rId3" imgW="5477256" imgH="3086405" progId="Excel.Chart.8">
                  <p:embed/>
                  <p:pic>
                    <p:nvPicPr>
                      <p:cNvPr id="434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78890"/>
                        <a:ext cx="9683262" cy="5571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2921977" y="207124"/>
            <a:ext cx="7124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dirty="0"/>
              <a:t>Attention in Tangibles Condition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65A9-C676-E5AF-7C0F-C3B96659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Confounding of  Attention and Tangibles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41E8-4EA7-566E-DBDA-C1985E87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Falsely identified two reinforcers when it was only attention that just so happened to be delivered in the tangible condition</a:t>
            </a:r>
          </a:p>
          <a:p>
            <a:endParaRPr lang="en-US" dirty="0"/>
          </a:p>
          <a:p>
            <a:r>
              <a:rPr lang="en-US" dirty="0"/>
              <a:t>Good example of why proper identification of specific SR+ is important</a:t>
            </a:r>
          </a:p>
          <a:p>
            <a:pPr lvl="1"/>
            <a:r>
              <a:rPr lang="en-US" dirty="0"/>
              <a:t>This was NOT a “synthesized” reinforcer</a:t>
            </a:r>
          </a:p>
          <a:p>
            <a:endParaRPr lang="en-US" dirty="0"/>
          </a:p>
          <a:p>
            <a:r>
              <a:rPr lang="en-US" dirty="0"/>
              <a:t>Also highlights the sensitivity of some dangerous behaviors to very low levels of attention</a:t>
            </a:r>
          </a:p>
        </p:txBody>
      </p:sp>
    </p:spTree>
    <p:extLst>
      <p:ext uri="{BB962C8B-B14F-4D97-AF65-F5344CB8AC3E}">
        <p14:creationId xmlns:p14="http://schemas.microsoft.com/office/powerpoint/2010/main" val="999167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Alone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123" y="1312985"/>
            <a:ext cx="10972800" cy="4572000"/>
          </a:xfrm>
        </p:spPr>
        <p:txBody>
          <a:bodyPr/>
          <a:lstStyle/>
          <a:p>
            <a:r>
              <a:rPr lang="en-US" altLang="en-US" dirty="0"/>
              <a:t>Child left completely alone for the condition</a:t>
            </a:r>
          </a:p>
          <a:p>
            <a:endParaRPr lang="en-US" altLang="en-US" dirty="0"/>
          </a:p>
          <a:p>
            <a:r>
              <a:rPr lang="en-US" altLang="en-US" dirty="0"/>
              <a:t>If high levels of target behavior occur in this condition over time: Automatic Reinforcement</a:t>
            </a:r>
          </a:p>
          <a:p>
            <a:endParaRPr lang="en-US" altLang="en-US" dirty="0"/>
          </a:p>
          <a:p>
            <a:r>
              <a:rPr lang="en-US" altLang="en-US" dirty="0"/>
              <a:t>No socially mediated consequences</a:t>
            </a:r>
          </a:p>
          <a:p>
            <a:endParaRPr lang="en-US" altLang="en-US" dirty="0"/>
          </a:p>
          <a:p>
            <a:r>
              <a:rPr lang="en-US" altLang="en-US" dirty="0"/>
              <a:t>Reinforcement derives from the behavior itself, not extrinsic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7772400" cy="4873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Alone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6108" y="1060939"/>
            <a:ext cx="10615246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Similar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“Ignore”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Therapist present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“No interaction”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Therapist present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Are used as test for automatic reinforcement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Extinction burst when attention is removed?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Extended alone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Auto-consistent rates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Extinction-decreasing rates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339" y="216877"/>
            <a:ext cx="6172200" cy="914400"/>
          </a:xfrm>
        </p:spPr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3" y="1371600"/>
            <a:ext cx="10808677" cy="4495800"/>
          </a:xfrm>
        </p:spPr>
        <p:txBody>
          <a:bodyPr/>
          <a:lstStyle/>
          <a:p>
            <a:r>
              <a:rPr lang="en-US" dirty="0"/>
              <a:t>Provide </a:t>
            </a:r>
            <a:r>
              <a:rPr lang="en-US" dirty="0" err="1"/>
              <a:t>noncontingent</a:t>
            </a:r>
            <a:r>
              <a:rPr lang="en-US" dirty="0"/>
              <a:t> access to anything being tested as a reinforcer</a:t>
            </a:r>
          </a:p>
          <a:p>
            <a:endParaRPr lang="en-US" dirty="0"/>
          </a:p>
          <a:p>
            <a:r>
              <a:rPr lang="en-US" dirty="0"/>
              <a:t>The logic of the analysis </a:t>
            </a:r>
            <a:r>
              <a:rPr lang="en-US" i="1" dirty="0">
                <a:solidFill>
                  <a:schemeClr val="tx2"/>
                </a:solidFill>
              </a:rPr>
              <a:t>requires</a:t>
            </a:r>
            <a:r>
              <a:rPr lang="en-US" dirty="0"/>
              <a:t> a control</a:t>
            </a:r>
          </a:p>
          <a:p>
            <a:endParaRPr lang="en-US" dirty="0"/>
          </a:p>
          <a:p>
            <a:r>
              <a:rPr lang="en-US" dirty="0"/>
              <a:t>The logic of the analysis requires </a:t>
            </a:r>
          </a:p>
          <a:p>
            <a:pPr lvl="1"/>
            <a:r>
              <a:rPr lang="en-US" dirty="0"/>
              <a:t>Contingent access in the test condition</a:t>
            </a:r>
          </a:p>
          <a:p>
            <a:pPr lvl="1"/>
            <a:r>
              <a:rPr lang="en-US" dirty="0" err="1"/>
              <a:t>Noncontingent</a:t>
            </a:r>
            <a:r>
              <a:rPr lang="en-US" dirty="0"/>
              <a:t> access in the control</a:t>
            </a:r>
          </a:p>
        </p:txBody>
      </p:sp>
    </p:spTree>
    <p:extLst>
      <p:ext uri="{BB962C8B-B14F-4D97-AF65-F5344CB8AC3E}">
        <p14:creationId xmlns:p14="http://schemas.microsoft.com/office/powerpoint/2010/main" val="632544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138" y="237659"/>
            <a:ext cx="6172200" cy="729495"/>
          </a:xfrm>
        </p:spPr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1" y="1066799"/>
            <a:ext cx="10603524" cy="5222631"/>
          </a:xfrm>
        </p:spPr>
        <p:txBody>
          <a:bodyPr/>
          <a:lstStyle/>
          <a:p>
            <a:r>
              <a:rPr lang="en-US" dirty="0"/>
              <a:t>Noncontingent access to any reinforcer from a test condition</a:t>
            </a:r>
          </a:p>
          <a:p>
            <a:endParaRPr lang="en-US" dirty="0"/>
          </a:p>
          <a:p>
            <a:r>
              <a:rPr lang="en-US" dirty="0"/>
              <a:t>Constant or near constant attention</a:t>
            </a:r>
          </a:p>
          <a:p>
            <a:endParaRPr lang="en-US" dirty="0"/>
          </a:p>
          <a:p>
            <a:r>
              <a:rPr lang="en-US" dirty="0"/>
              <a:t>Free access to tangibles </a:t>
            </a:r>
          </a:p>
          <a:p>
            <a:endParaRPr lang="en-US" dirty="0"/>
          </a:p>
          <a:p>
            <a:r>
              <a:rPr lang="en-US" dirty="0"/>
              <a:t>Free access to activities from interrupt</a:t>
            </a:r>
          </a:p>
          <a:p>
            <a:endParaRPr lang="en-US" dirty="0"/>
          </a:p>
          <a:p>
            <a:r>
              <a:rPr lang="en-US" dirty="0"/>
              <a:t>No demands</a:t>
            </a:r>
          </a:p>
        </p:txBody>
      </p:sp>
    </p:spTree>
    <p:extLst>
      <p:ext uri="{BB962C8B-B14F-4D97-AF65-F5344CB8AC3E}">
        <p14:creationId xmlns:p14="http://schemas.microsoft.com/office/powerpoint/2010/main" val="88590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0"/>
            <a:ext cx="65913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When is Analysis Finished?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534400" cy="4876800"/>
          </a:xfrm>
        </p:spPr>
        <p:txBody>
          <a:bodyPr/>
          <a:lstStyle/>
          <a:p>
            <a:r>
              <a:rPr lang="en-US" altLang="en-US" dirty="0"/>
              <a:t>If all are elevated*</a:t>
            </a:r>
          </a:p>
          <a:p>
            <a:endParaRPr lang="en-US" altLang="en-US" dirty="0"/>
          </a:p>
          <a:p>
            <a:r>
              <a:rPr lang="en-US" altLang="en-US" dirty="0"/>
              <a:t>If all are low*</a:t>
            </a:r>
          </a:p>
          <a:p>
            <a:pPr lvl="1"/>
            <a:r>
              <a:rPr lang="en-US" altLang="en-US" dirty="0"/>
              <a:t>*This should also trigger re-examination of other data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Re-evaluate descriptive data, run a new analysis</a:t>
            </a:r>
          </a:p>
          <a:p>
            <a:endParaRPr lang="en-US" altLang="en-US" dirty="0"/>
          </a:p>
          <a:p>
            <a:r>
              <a:rPr lang="en-US" altLang="en-US" dirty="0"/>
              <a:t>Lengthen condition durations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5828-F97F-F073-97C3-11077BAF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 fontScale="90000"/>
          </a:bodyPr>
          <a:lstStyle/>
          <a:p>
            <a:r>
              <a:rPr lang="en-US" dirty="0"/>
              <a:t>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2A9C-2F1E-1687-5014-57F78A72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831" y="1200721"/>
            <a:ext cx="5950351" cy="5292153"/>
          </a:xfrm>
        </p:spPr>
        <p:txBody>
          <a:bodyPr>
            <a:normAutofit/>
          </a:bodyPr>
          <a:lstStyle/>
          <a:p>
            <a:r>
              <a:rPr lang="en-US" dirty="0"/>
              <a:t>Directed to others</a:t>
            </a:r>
          </a:p>
          <a:p>
            <a:endParaRPr lang="en-US" dirty="0"/>
          </a:p>
          <a:p>
            <a:r>
              <a:rPr lang="en-US" dirty="0"/>
              <a:t>Hitting</a:t>
            </a:r>
          </a:p>
          <a:p>
            <a:pPr lvl="1"/>
            <a:r>
              <a:rPr lang="en-US" dirty="0"/>
              <a:t>Punching, slapping</a:t>
            </a:r>
          </a:p>
          <a:p>
            <a:pPr lvl="1"/>
            <a:endParaRPr lang="en-US" dirty="0"/>
          </a:p>
          <a:p>
            <a:r>
              <a:rPr lang="en-US" dirty="0"/>
              <a:t>Kicking</a:t>
            </a:r>
          </a:p>
          <a:p>
            <a:endParaRPr lang="en-US" dirty="0"/>
          </a:p>
          <a:p>
            <a:r>
              <a:rPr lang="en-US" dirty="0"/>
              <a:t>Pulling hair</a:t>
            </a:r>
          </a:p>
          <a:p>
            <a:endParaRPr lang="en-US" dirty="0"/>
          </a:p>
          <a:p>
            <a:r>
              <a:rPr lang="en-US" dirty="0"/>
              <a:t>Biting</a:t>
            </a:r>
          </a:p>
        </p:txBody>
      </p:sp>
    </p:spTree>
    <p:extLst>
      <p:ext uri="{BB962C8B-B14F-4D97-AF65-F5344CB8AC3E}">
        <p14:creationId xmlns:p14="http://schemas.microsoft.com/office/powerpoint/2010/main" val="4243555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574" y="427892"/>
            <a:ext cx="11094826" cy="838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How Do You Know When the Analysis is Finished?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255" y="1441938"/>
            <a:ext cx="10286467" cy="4876799"/>
          </a:xfrm>
        </p:spPr>
        <p:txBody>
          <a:bodyPr/>
          <a:lstStyle/>
          <a:p>
            <a:r>
              <a:rPr lang="en-US" altLang="en-US" dirty="0"/>
              <a:t>Determining separation </a:t>
            </a:r>
            <a:r>
              <a:rPr lang="en-US" altLang="en-US" i="1" dirty="0"/>
              <a:t>can</a:t>
            </a:r>
            <a:r>
              <a:rPr lang="en-US" altLang="en-US" dirty="0"/>
              <a:t> be subjective</a:t>
            </a:r>
          </a:p>
          <a:p>
            <a:endParaRPr lang="en-US" altLang="en-US" dirty="0"/>
          </a:p>
          <a:p>
            <a:r>
              <a:rPr lang="en-US" altLang="en-US" dirty="0"/>
              <a:t>Identification of function </a:t>
            </a:r>
            <a:r>
              <a:rPr lang="en-US" altLang="en-US" i="1" dirty="0"/>
              <a:t>can</a:t>
            </a:r>
            <a:r>
              <a:rPr lang="en-US" altLang="en-US" dirty="0"/>
              <a:t> be subjective</a:t>
            </a:r>
          </a:p>
          <a:p>
            <a:endParaRPr lang="en-US" altLang="en-US" dirty="0"/>
          </a:p>
          <a:p>
            <a:r>
              <a:rPr lang="en-US" altLang="en-US" dirty="0"/>
              <a:t>Some are easier than others</a:t>
            </a:r>
          </a:p>
          <a:p>
            <a:endParaRPr lang="en-US" altLang="en-US" dirty="0"/>
          </a:p>
          <a:p>
            <a:r>
              <a:rPr lang="en-US" altLang="en-US" dirty="0"/>
              <a:t>Good descriptive data, clearer results?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02" name="Object 2"/>
          <p:cNvGraphicFramePr>
            <a:graphicFrameLocks noChangeAspect="1"/>
          </p:cNvGraphicFramePr>
          <p:nvPr/>
        </p:nvGraphicFramePr>
        <p:xfrm>
          <a:off x="2209800" y="1676401"/>
          <a:ext cx="845820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115154" imgH="2448154" progId="Excel.Chart.8">
                  <p:embed/>
                </p:oleObj>
              </mc:Choice>
              <mc:Fallback>
                <p:oleObj name="Chart" r:id="rId3" imgW="5115154" imgH="2448154" progId="Excel.Chart.8">
                  <p:embed/>
                  <p:pic>
                    <p:nvPicPr>
                      <p:cNvPr id="435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1"/>
                        <a:ext cx="845820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5715000" y="47244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/>
              <a:t>Sessions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 rot="16200000">
            <a:off x="424656" y="3353078"/>
            <a:ext cx="3113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Percentage of intervals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5943600" y="2286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Attention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1905000" y="1143000"/>
          <a:ext cx="830580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81550" imgH="2771775" progId="Excel.Chart.8">
                  <p:embed/>
                </p:oleObj>
              </mc:Choice>
              <mc:Fallback>
                <p:oleObj name="Chart" r:id="rId3" imgW="4781550" imgH="2771775" progId="Excel.Chart.8">
                  <p:embed/>
                  <p:pic>
                    <p:nvPicPr>
                      <p:cNvPr id="436226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8305800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5715000" y="57912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/>
              <a:t>Sessions</a:t>
            </a:r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 rot="16200000">
            <a:off x="424656" y="3276878"/>
            <a:ext cx="3113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Percentage of intervals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2133600" y="5181600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5486400" y="3810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Escape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0" name="Object 2"/>
          <p:cNvGraphicFramePr>
            <a:graphicFrameLocks noChangeAspect="1"/>
          </p:cNvGraphicFramePr>
          <p:nvPr/>
        </p:nvGraphicFramePr>
        <p:xfrm>
          <a:off x="1981200" y="1371600"/>
          <a:ext cx="8001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810707" imgH="2181454" progId="Excel.Chart.8">
                  <p:embed/>
                </p:oleObj>
              </mc:Choice>
              <mc:Fallback>
                <p:oleObj name="Chart" r:id="rId3" imgW="5810707" imgH="2181454" progId="Excel.Chart.8">
                  <p:embed/>
                  <p:pic>
                    <p:nvPicPr>
                      <p:cNvPr id="43725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8001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2133600" y="4191000"/>
            <a:ext cx="381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5715000" y="54864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/>
              <a:t>Sessions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424656" y="3124478"/>
            <a:ext cx="3113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Percentage of intervals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867400" y="2286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Escape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609AA-0F44-7A0B-461A-60989F7BEC40}"/>
              </a:ext>
            </a:extLst>
          </p:cNvPr>
          <p:cNvSpPr/>
          <p:nvPr/>
        </p:nvSpPr>
        <p:spPr>
          <a:xfrm>
            <a:off x="2133600" y="4700954"/>
            <a:ext cx="381000" cy="4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28800" y="685801"/>
          <a:ext cx="82296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57800" imgH="3876751" progId="Excel.Chart.8">
                  <p:embed/>
                </p:oleObj>
              </mc:Choice>
              <mc:Fallback>
                <p:oleObj name="Chart" r:id="rId3" imgW="5257800" imgH="3876751" progId="Excel.Chart.8">
                  <p:embed/>
                  <p:pic>
                    <p:nvPicPr>
                      <p:cNvPr id="440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85801"/>
                        <a:ext cx="8229600" cy="567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6324600" y="2286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Escape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1905000" y="1676400"/>
          <a:ext cx="8153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91607" imgH="2791054" progId="Excel.Chart.8">
                  <p:embed/>
                </p:oleObj>
              </mc:Choice>
              <mc:Fallback>
                <p:oleObj name="Chart" r:id="rId3" imgW="5391607" imgH="2791054" progId="Excel.Chart.8">
                  <p:embed/>
                  <p:pic>
                    <p:nvPicPr>
                      <p:cNvPr id="438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81534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5" name="Text Box 3"/>
          <p:cNvSpPr txBox="1">
            <a:spLocks noChangeArrowheads="1"/>
          </p:cNvSpPr>
          <p:nvPr/>
        </p:nvSpPr>
        <p:spPr bwMode="auto">
          <a:xfrm rot="16215743">
            <a:off x="1189038" y="3459163"/>
            <a:ext cx="2133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/>
              <a:t>SIB per minute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5867400" y="3048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Tangibles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298" name="Object 2"/>
          <p:cNvGraphicFramePr>
            <a:graphicFrameLocks noChangeAspect="1"/>
          </p:cNvGraphicFramePr>
          <p:nvPr/>
        </p:nvGraphicFramePr>
        <p:xfrm>
          <a:off x="1828800" y="1828800"/>
          <a:ext cx="838200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10556" imgH="2629205" progId="Excel.Chart.8">
                  <p:embed/>
                </p:oleObj>
              </mc:Choice>
              <mc:Fallback>
                <p:oleObj name="Chart" r:id="rId3" imgW="5210556" imgH="2629205" progId="Excel.Chart.8">
                  <p:embed/>
                  <p:pic>
                    <p:nvPicPr>
                      <p:cNvPr id="439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838200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209800" y="5105400"/>
            <a:ext cx="533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5943600" y="2286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Tangibles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2133601" y="1219200"/>
          <a:ext cx="7997825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972579" imgH="5105400" progId="Excel.Chart.8">
                  <p:embed/>
                </p:oleObj>
              </mc:Choice>
              <mc:Fallback>
                <p:oleObj name="Chart" r:id="rId3" imgW="7972579" imgH="5105400" progId="Excel.Chart.8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219200"/>
                        <a:ext cx="7997825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5638800" y="228601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Automatic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B12DB-FFB2-2633-7B56-488FCAC4D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69" y="1877461"/>
            <a:ext cx="10843652" cy="2218019"/>
          </a:xfrm>
        </p:spPr>
      </p:pic>
    </p:spTree>
    <p:extLst>
      <p:ext uri="{BB962C8B-B14F-4D97-AF65-F5344CB8AC3E}">
        <p14:creationId xmlns:p14="http://schemas.microsoft.com/office/powerpoint/2010/main" val="562023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782"/>
            <a:ext cx="5791200" cy="6844148"/>
          </a:xfrm>
        </p:spPr>
      </p:pic>
    </p:spTree>
    <p:extLst>
      <p:ext uri="{BB962C8B-B14F-4D97-AF65-F5344CB8AC3E}">
        <p14:creationId xmlns:p14="http://schemas.microsoft.com/office/powerpoint/2010/main" val="125232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634-E7EF-011A-20F2-0B6B0271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2424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Property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FBD4-D28B-862A-7A83-700C980E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58" y="995422"/>
            <a:ext cx="6731643" cy="5364865"/>
          </a:xfrm>
        </p:spPr>
        <p:txBody>
          <a:bodyPr/>
          <a:lstStyle/>
          <a:p>
            <a:r>
              <a:rPr lang="en-US" dirty="0"/>
              <a:t>Breaking toys</a:t>
            </a:r>
          </a:p>
          <a:p>
            <a:endParaRPr lang="en-US" dirty="0"/>
          </a:p>
          <a:p>
            <a:r>
              <a:rPr lang="en-US" dirty="0"/>
              <a:t>Breaking furniture</a:t>
            </a:r>
          </a:p>
          <a:p>
            <a:endParaRPr lang="en-US" dirty="0"/>
          </a:p>
          <a:p>
            <a:r>
              <a:rPr lang="en-US" dirty="0"/>
              <a:t>Throwing materials</a:t>
            </a:r>
          </a:p>
          <a:p>
            <a:endParaRPr lang="en-US" dirty="0"/>
          </a:p>
          <a:p>
            <a:r>
              <a:rPr lang="en-US" dirty="0"/>
              <a:t>Punching or kicking holes in walls</a:t>
            </a:r>
          </a:p>
          <a:p>
            <a:endParaRPr lang="en-US" dirty="0"/>
          </a:p>
          <a:p>
            <a:r>
              <a:rPr lang="en-US" dirty="0"/>
              <a:t>Tearing or shredding papers</a:t>
            </a:r>
          </a:p>
        </p:txBody>
      </p:sp>
    </p:spTree>
    <p:extLst>
      <p:ext uri="{BB962C8B-B14F-4D97-AF65-F5344CB8AC3E}">
        <p14:creationId xmlns:p14="http://schemas.microsoft.com/office/powerpoint/2010/main" val="1340329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4" y="372413"/>
            <a:ext cx="10152845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7" y="247714"/>
            <a:ext cx="7860406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C9821-D1B6-32EF-82B0-FDCCBFB9A957}"/>
              </a:ext>
            </a:extLst>
          </p:cNvPr>
          <p:cNvSpPr txBox="1"/>
          <p:nvPr/>
        </p:nvSpPr>
        <p:spPr>
          <a:xfrm>
            <a:off x="6643351" y="1524610"/>
            <a:ext cx="406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64% contain 4 or fewer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76E3F-D8BA-7571-97DF-F0A21D651E32}"/>
              </a:ext>
            </a:extLst>
          </p:cNvPr>
          <p:cNvSpPr txBox="1"/>
          <p:nvPr/>
        </p:nvSpPr>
        <p:spPr>
          <a:xfrm>
            <a:off x="6643351" y="2753062"/>
            <a:ext cx="406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84% used 5-minute sessions or under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BF536-4AE1-7F80-B4BB-04B87E577D8B}"/>
              </a:ext>
            </a:extLst>
          </p:cNvPr>
          <p:cNvSpPr txBox="1"/>
          <p:nvPr/>
        </p:nvSpPr>
        <p:spPr>
          <a:xfrm>
            <a:off x="6700862" y="3944023"/>
            <a:ext cx="406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70% 2 hours or 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C79EE-64BB-10E4-3F35-F063876CF8D6}"/>
              </a:ext>
            </a:extLst>
          </p:cNvPr>
          <p:cNvSpPr txBox="1"/>
          <p:nvPr/>
        </p:nvSpPr>
        <p:spPr>
          <a:xfrm>
            <a:off x="6700861" y="4610311"/>
            <a:ext cx="406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82% % 3 hours or less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335A6-6397-4A82-DB94-A0EC6A210221}"/>
              </a:ext>
            </a:extLst>
          </p:cNvPr>
          <p:cNvSpPr/>
          <p:nvPr/>
        </p:nvSpPr>
        <p:spPr>
          <a:xfrm>
            <a:off x="1585732" y="3831220"/>
            <a:ext cx="8275898" cy="14063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ED89-F48E-D248-8512-D6908237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83" y="277905"/>
            <a:ext cx="10515600" cy="806263"/>
          </a:xfrm>
        </p:spPr>
        <p:txBody>
          <a:bodyPr/>
          <a:lstStyle/>
          <a:p>
            <a:r>
              <a:rPr lang="en-US" dirty="0"/>
              <a:t>Previous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BE2B-5C98-E0E0-FDBB-05447910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084167"/>
            <a:ext cx="10624671" cy="5495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Iwata et al 1994</a:t>
            </a:r>
          </a:p>
          <a:p>
            <a:pPr lvl="1"/>
            <a:r>
              <a:rPr lang="en-US" dirty="0"/>
              <a:t>5% of 152 analyses multiple control</a:t>
            </a:r>
          </a:p>
          <a:p>
            <a:pPr lvl="1"/>
            <a:endParaRPr lang="en-US" dirty="0"/>
          </a:p>
          <a:p>
            <a:r>
              <a:rPr lang="en-US" dirty="0"/>
              <a:t>Kurtz et al 2003</a:t>
            </a:r>
          </a:p>
          <a:p>
            <a:pPr lvl="1"/>
            <a:r>
              <a:rPr lang="en-US" dirty="0"/>
              <a:t>7% of 30 analyses multiple control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Hanley et al. 2003</a:t>
            </a:r>
          </a:p>
          <a:p>
            <a:pPr lvl="1"/>
            <a:r>
              <a:rPr lang="en-US" dirty="0"/>
              <a:t>14.6% of 536 analyses multiple control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Mueller et al 2011</a:t>
            </a:r>
          </a:p>
          <a:p>
            <a:pPr lvl="1"/>
            <a:r>
              <a:rPr lang="en-US" dirty="0"/>
              <a:t>18% of 90 analyses multiple control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This is 102 analyses out of 808 analyses (12.6%) that contained multiple control of a behavior- not synthesized, more than one individual reinforcer. </a:t>
            </a:r>
          </a:p>
        </p:txBody>
      </p:sp>
    </p:spTree>
    <p:extLst>
      <p:ext uri="{BB962C8B-B14F-4D97-AF65-F5344CB8AC3E}">
        <p14:creationId xmlns:p14="http://schemas.microsoft.com/office/powerpoint/2010/main" val="141892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6995-EAD5-3547-15DE-F5961B0A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68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EA86-7EAE-5624-2FCC-9B62B46C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2" y="1154292"/>
            <a:ext cx="11430964" cy="5385403"/>
          </a:xfrm>
        </p:spPr>
        <p:txBody>
          <a:bodyPr/>
          <a:lstStyle/>
          <a:p>
            <a:r>
              <a:rPr lang="en-US" dirty="0"/>
              <a:t>Question?</a:t>
            </a:r>
          </a:p>
          <a:p>
            <a:endParaRPr lang="en-US" dirty="0"/>
          </a:p>
          <a:p>
            <a:r>
              <a:rPr lang="en-US" dirty="0"/>
              <a:t>Michael Mueller, Ph.D., BCBA-D, IBA</a:t>
            </a:r>
          </a:p>
          <a:p>
            <a:endParaRPr lang="en-US" dirty="0"/>
          </a:p>
          <a:p>
            <a:r>
              <a:rPr lang="en-US" dirty="0" err="1"/>
              <a:t>mmueller@theibao.com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D959-F972-1F35-60A5-D64AB9F8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en-US" dirty="0"/>
              <a:t>Behavior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B535-CA45-40B8-4A80-DDAD39D2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84" y="1253331"/>
            <a:ext cx="11060574" cy="5159044"/>
          </a:xfrm>
        </p:spPr>
        <p:txBody>
          <a:bodyPr/>
          <a:lstStyle/>
          <a:p>
            <a:r>
              <a:rPr lang="en-US" dirty="0"/>
              <a:t>Since the mid-1990s, behavioral assessment has relied on the identification of the reinforcer</a:t>
            </a:r>
          </a:p>
          <a:p>
            <a:endParaRPr lang="en-US" dirty="0"/>
          </a:p>
          <a:p>
            <a:r>
              <a:rPr lang="en-US" dirty="0"/>
              <a:t>“Function” means the same things as “Reinforcer”</a:t>
            </a:r>
          </a:p>
          <a:p>
            <a:endParaRPr lang="en-US" dirty="0"/>
          </a:p>
          <a:p>
            <a:r>
              <a:rPr lang="en-US" dirty="0"/>
              <a:t>Functional Behavior Assessment (FBA) identifies the function (reinforcer) for a behavior</a:t>
            </a:r>
          </a:p>
          <a:p>
            <a:endParaRPr lang="en-US" dirty="0"/>
          </a:p>
          <a:p>
            <a:r>
              <a:rPr lang="en-US" dirty="0"/>
              <a:t>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129450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D959-F1F9-CACA-F005-F7D4EEAD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94" y="266742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C3DE-2089-1FA6-99D1-AA5FE76B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31" y="974884"/>
            <a:ext cx="10997879" cy="56689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these kinds of behaviors are reinforced </a:t>
            </a:r>
          </a:p>
          <a:p>
            <a:pPr lvl="1"/>
            <a:r>
              <a:rPr lang="en-US" dirty="0"/>
              <a:t>Positive Reinforcement</a:t>
            </a:r>
          </a:p>
          <a:p>
            <a:pPr lvl="2"/>
            <a:r>
              <a:rPr lang="en-US" dirty="0"/>
              <a:t>Access to attention</a:t>
            </a:r>
          </a:p>
          <a:p>
            <a:pPr lvl="2"/>
            <a:r>
              <a:rPr lang="en-US" dirty="0"/>
              <a:t>Access to preferred activities</a:t>
            </a:r>
          </a:p>
          <a:p>
            <a:pPr lvl="2"/>
            <a:r>
              <a:rPr lang="en-US" dirty="0"/>
              <a:t>Access to preferred items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Negative Reinforcement </a:t>
            </a:r>
          </a:p>
          <a:p>
            <a:pPr lvl="2"/>
            <a:r>
              <a:rPr lang="en-US" dirty="0"/>
              <a:t>Escape from demands</a:t>
            </a:r>
          </a:p>
          <a:p>
            <a:pPr lvl="2"/>
            <a:r>
              <a:rPr lang="en-US" dirty="0"/>
              <a:t>Escape from situations</a:t>
            </a:r>
          </a:p>
          <a:p>
            <a:pPr lvl="2"/>
            <a:r>
              <a:rPr lang="en-US" dirty="0"/>
              <a:t>Escape rom people</a:t>
            </a:r>
          </a:p>
          <a:p>
            <a:pPr lvl="2"/>
            <a:r>
              <a:rPr lang="en-US" dirty="0"/>
              <a:t>Escape from attention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Automatic Reinforcement </a:t>
            </a:r>
          </a:p>
          <a:p>
            <a:pPr lvl="2"/>
            <a:r>
              <a:rPr lang="en-US" dirty="0"/>
              <a:t>There is no social variable</a:t>
            </a:r>
          </a:p>
          <a:p>
            <a:pPr lvl="2"/>
            <a:r>
              <a:rPr lang="en-US" dirty="0"/>
              <a:t>The behavior itself creates the reinforcement</a:t>
            </a:r>
          </a:p>
          <a:p>
            <a:pPr lvl="2"/>
            <a:r>
              <a:rPr lang="en-US" dirty="0"/>
              <a:t>Internal</a:t>
            </a:r>
          </a:p>
          <a:p>
            <a:pPr lvl="2"/>
            <a:r>
              <a:rPr lang="en-US" dirty="0"/>
              <a:t>Sensory</a:t>
            </a:r>
          </a:p>
        </p:txBody>
      </p:sp>
    </p:spTree>
    <p:extLst>
      <p:ext uri="{BB962C8B-B14F-4D97-AF65-F5344CB8AC3E}">
        <p14:creationId xmlns:p14="http://schemas.microsoft.com/office/powerpoint/2010/main" val="24031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2EEF-8DFD-F64D-C71C-923CC62D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321"/>
          </a:xfrm>
        </p:spPr>
        <p:txBody>
          <a:bodyPr/>
          <a:lstStyle/>
          <a:p>
            <a:r>
              <a:rPr lang="en-US" dirty="0"/>
              <a:t>Behavioral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2244-983B-8481-1AA4-6A194CB5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5" y="1114303"/>
            <a:ext cx="11216833" cy="5378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Behavioral interventions use reinforcement</a:t>
            </a:r>
          </a:p>
          <a:p>
            <a:endParaRPr lang="en-US" dirty="0"/>
          </a:p>
          <a:p>
            <a:r>
              <a:rPr lang="en-US" dirty="0"/>
              <a:t>If you do not identify the reinforcer for the dangerous behavior, you could end up accidentally reinforcing it and making it worse, when your goal is to reduce it. </a:t>
            </a:r>
          </a:p>
          <a:p>
            <a:pPr lvl="1"/>
            <a:r>
              <a:rPr lang="en-US" dirty="0"/>
              <a:t>Time out example</a:t>
            </a:r>
          </a:p>
          <a:p>
            <a:pPr lvl="1"/>
            <a:r>
              <a:rPr lang="en-US" dirty="0"/>
              <a:t>If a behavior is reinforced by escaping demands</a:t>
            </a:r>
          </a:p>
          <a:p>
            <a:pPr lvl="2"/>
            <a:r>
              <a:rPr lang="en-US" dirty="0"/>
              <a:t>Teacher delivers an academic request and student hits himself</a:t>
            </a:r>
          </a:p>
          <a:p>
            <a:pPr lvl="2"/>
            <a:r>
              <a:rPr lang="en-US" dirty="0"/>
              <a:t>Teacher removes the student from the academic setting</a:t>
            </a:r>
          </a:p>
          <a:p>
            <a:pPr lvl="2"/>
            <a:r>
              <a:rPr lang="en-US" dirty="0"/>
              <a:t>Teacher is delivering the reinforcer (escape) when she delivers the time out. </a:t>
            </a:r>
          </a:p>
          <a:p>
            <a:pPr lvl="2"/>
            <a:r>
              <a:rPr lang="en-US" dirty="0"/>
              <a:t>This will increase the probability of this behavior occurring again in that situation in the future</a:t>
            </a:r>
          </a:p>
          <a:p>
            <a:endParaRPr lang="en-US" dirty="0"/>
          </a:p>
          <a:p>
            <a:r>
              <a:rPr lang="en-US" dirty="0"/>
              <a:t>The more dangerous the behavior, the more precise and certain you want to be when assessing the function!</a:t>
            </a:r>
          </a:p>
        </p:txBody>
      </p:sp>
    </p:spTree>
    <p:extLst>
      <p:ext uri="{BB962C8B-B14F-4D97-AF65-F5344CB8AC3E}">
        <p14:creationId xmlns:p14="http://schemas.microsoft.com/office/powerpoint/2010/main" val="323087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4E8B-2C9C-6A31-3629-1673D472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224"/>
            <a:ext cx="10515600" cy="6890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4-Term Contingency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DABB-6B29-4FFB-558E-FE6A0EDB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07" y="1103423"/>
            <a:ext cx="11247024" cy="5489576"/>
          </a:xfrm>
        </p:spPr>
        <p:txBody>
          <a:bodyPr/>
          <a:lstStyle/>
          <a:p>
            <a:r>
              <a:rPr lang="en-US" dirty="0"/>
              <a:t>All positively and negatively reinforced behavior complies to this</a:t>
            </a:r>
          </a:p>
          <a:p>
            <a:endParaRPr lang="en-US" dirty="0"/>
          </a:p>
          <a:p>
            <a:r>
              <a:rPr lang="en-US" dirty="0"/>
              <a:t>Establishing Operation, Discriminative Stimulus, Behavior, Positive Reinforcement</a:t>
            </a:r>
          </a:p>
          <a:p>
            <a:pPr lvl="1"/>
            <a:r>
              <a:rPr lang="en-US" dirty="0"/>
              <a:t>EO – Sd – Bx – Sr+</a:t>
            </a:r>
          </a:p>
          <a:p>
            <a:pPr lvl="1"/>
            <a:endParaRPr lang="en-US" dirty="0"/>
          </a:p>
          <a:p>
            <a:r>
              <a:rPr lang="en-US" dirty="0"/>
              <a:t>Establishing Operation, Discriminative Stimulus, Behavior, Negative Reinforcement</a:t>
            </a:r>
          </a:p>
          <a:p>
            <a:pPr lvl="1"/>
            <a:r>
              <a:rPr lang="en-US" dirty="0"/>
              <a:t>EO – Sd – Bx – Sr-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0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12429</TotalTime>
  <Words>1929</Words>
  <Application>Microsoft Macintosh PowerPoint</Application>
  <PresentationFormat>Widescreen</PresentationFormat>
  <Paragraphs>421</Paragraphs>
  <Slides>53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Chart</vt:lpstr>
      <vt:lpstr>Assessment of Severe Challenging Behavior</vt:lpstr>
      <vt:lpstr>Challenging Behavior</vt:lpstr>
      <vt:lpstr>Self-Injurious Behavior</vt:lpstr>
      <vt:lpstr>Aggression</vt:lpstr>
      <vt:lpstr>Property Destruction</vt:lpstr>
      <vt:lpstr>Behavior Assessment </vt:lpstr>
      <vt:lpstr>Behavioral Theory</vt:lpstr>
      <vt:lpstr>Behavioral Interventions</vt:lpstr>
      <vt:lpstr>The 4-Term Contingency </vt:lpstr>
      <vt:lpstr>The 4-Term Contingency </vt:lpstr>
      <vt:lpstr>FBA</vt:lpstr>
      <vt:lpstr>Descriptive Methods</vt:lpstr>
      <vt:lpstr>If there is a behavior to be analyzed…</vt:lpstr>
      <vt:lpstr>Functional Analysis</vt:lpstr>
      <vt:lpstr>Functional Analysis</vt:lpstr>
      <vt:lpstr>Functions of Problem Behavior</vt:lpstr>
      <vt:lpstr>Attention</vt:lpstr>
      <vt:lpstr>Access</vt:lpstr>
      <vt:lpstr>Escape</vt:lpstr>
      <vt:lpstr>Automatic</vt:lpstr>
      <vt:lpstr>What are the Possible Reinforcers?</vt:lpstr>
      <vt:lpstr>How Do We Test These?</vt:lpstr>
      <vt:lpstr>The Logic</vt:lpstr>
      <vt:lpstr>The Logic</vt:lpstr>
      <vt:lpstr>Dynamic?</vt:lpstr>
      <vt:lpstr>Basic Arrangements</vt:lpstr>
      <vt:lpstr>Attention Condition</vt:lpstr>
      <vt:lpstr>Escape</vt:lpstr>
      <vt:lpstr>Escape</vt:lpstr>
      <vt:lpstr>Tangibles</vt:lpstr>
      <vt:lpstr>Tangibles</vt:lpstr>
      <vt:lpstr>PowerPoint Presentation</vt:lpstr>
      <vt:lpstr>PowerPoint Presentation</vt:lpstr>
      <vt:lpstr>Confounding of  Attention and Tangibles</vt:lpstr>
      <vt:lpstr>Alone</vt:lpstr>
      <vt:lpstr>Alone</vt:lpstr>
      <vt:lpstr>Control</vt:lpstr>
      <vt:lpstr>Control</vt:lpstr>
      <vt:lpstr>When is Analysis Finished?</vt:lpstr>
      <vt:lpstr>How Do You Know When the Analysis is Finished?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Data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Analysis of Challenging Behavior</dc:title>
  <dc:creator>Michael Mueller</dc:creator>
  <cp:lastModifiedBy>mmueller theibao.com</cp:lastModifiedBy>
  <cp:revision>20</cp:revision>
  <dcterms:created xsi:type="dcterms:W3CDTF">2022-05-07T18:08:17Z</dcterms:created>
  <dcterms:modified xsi:type="dcterms:W3CDTF">2024-04-13T18:07:11Z</dcterms:modified>
</cp:coreProperties>
</file>