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2" r:id="rId4"/>
    <p:sldMasterId id="2147483756" r:id="rId5"/>
  </p:sldMasterIdLst>
  <p:notesMasterIdLst>
    <p:notesMasterId r:id="rId57"/>
  </p:notesMasterIdLst>
  <p:sldIdLst>
    <p:sldId id="527" r:id="rId6"/>
    <p:sldId id="529" r:id="rId7"/>
    <p:sldId id="531" r:id="rId8"/>
    <p:sldId id="468" r:id="rId9"/>
    <p:sldId id="469" r:id="rId10"/>
    <p:sldId id="548" r:id="rId11"/>
    <p:sldId id="549" r:id="rId12"/>
    <p:sldId id="550" r:id="rId13"/>
    <p:sldId id="568" r:id="rId14"/>
    <p:sldId id="570" r:id="rId15"/>
    <p:sldId id="571" r:id="rId16"/>
    <p:sldId id="602" r:id="rId17"/>
    <p:sldId id="574" r:id="rId18"/>
    <p:sldId id="575" r:id="rId19"/>
    <p:sldId id="585" r:id="rId20"/>
    <p:sldId id="576" r:id="rId21"/>
    <p:sldId id="579" r:id="rId22"/>
    <p:sldId id="577" r:id="rId23"/>
    <p:sldId id="728" r:id="rId24"/>
    <p:sldId id="730" r:id="rId25"/>
    <p:sldId id="729" r:id="rId26"/>
    <p:sldId id="578" r:id="rId27"/>
    <p:sldId id="580" r:id="rId28"/>
    <p:sldId id="258" r:id="rId29"/>
    <p:sldId id="257" r:id="rId30"/>
    <p:sldId id="260" r:id="rId31"/>
    <p:sldId id="261" r:id="rId32"/>
    <p:sldId id="758" r:id="rId33"/>
    <p:sldId id="264" r:id="rId34"/>
    <p:sldId id="266" r:id="rId35"/>
    <p:sldId id="760" r:id="rId36"/>
    <p:sldId id="737" r:id="rId37"/>
    <p:sldId id="739" r:id="rId38"/>
    <p:sldId id="740" r:id="rId39"/>
    <p:sldId id="743" r:id="rId40"/>
    <p:sldId id="534" r:id="rId41"/>
    <p:sldId id="267" r:id="rId42"/>
    <p:sldId id="268" r:id="rId43"/>
    <p:sldId id="281" r:id="rId44"/>
    <p:sldId id="306" r:id="rId45"/>
    <p:sldId id="307" r:id="rId46"/>
    <p:sldId id="326" r:id="rId47"/>
    <p:sldId id="327" r:id="rId48"/>
    <p:sldId id="337" r:id="rId49"/>
    <p:sldId id="338" r:id="rId50"/>
    <p:sldId id="481" r:id="rId51"/>
    <p:sldId id="484" r:id="rId52"/>
    <p:sldId id="485" r:id="rId53"/>
    <p:sldId id="488" r:id="rId54"/>
    <p:sldId id="759" r:id="rId55"/>
    <p:sldId id="68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075AD8-77AA-476C-ABB1-D1F4DE9DEDF9}">
          <p14:sldIdLst>
            <p14:sldId id="527"/>
            <p14:sldId id="529"/>
            <p14:sldId id="531"/>
            <p14:sldId id="468"/>
            <p14:sldId id="469"/>
            <p14:sldId id="548"/>
            <p14:sldId id="549"/>
            <p14:sldId id="550"/>
            <p14:sldId id="568"/>
            <p14:sldId id="570"/>
            <p14:sldId id="571"/>
            <p14:sldId id="602"/>
            <p14:sldId id="574"/>
            <p14:sldId id="575"/>
            <p14:sldId id="585"/>
            <p14:sldId id="576"/>
            <p14:sldId id="579"/>
            <p14:sldId id="577"/>
            <p14:sldId id="728"/>
            <p14:sldId id="730"/>
            <p14:sldId id="729"/>
            <p14:sldId id="578"/>
            <p14:sldId id="580"/>
            <p14:sldId id="258"/>
            <p14:sldId id="257"/>
            <p14:sldId id="260"/>
            <p14:sldId id="261"/>
            <p14:sldId id="758"/>
            <p14:sldId id="264"/>
            <p14:sldId id="266"/>
            <p14:sldId id="760"/>
            <p14:sldId id="737"/>
            <p14:sldId id="739"/>
            <p14:sldId id="740"/>
            <p14:sldId id="743"/>
            <p14:sldId id="534"/>
            <p14:sldId id="267"/>
            <p14:sldId id="268"/>
            <p14:sldId id="281"/>
            <p14:sldId id="306"/>
            <p14:sldId id="307"/>
            <p14:sldId id="326"/>
            <p14:sldId id="327"/>
            <p14:sldId id="337"/>
            <p14:sldId id="338"/>
            <p14:sldId id="481"/>
            <p14:sldId id="484"/>
            <p14:sldId id="485"/>
            <p14:sldId id="488"/>
          </p14:sldIdLst>
        </p14:section>
        <p14:section name="Untitled Section" id="{AD967ABB-6DCE-443D-B615-58B71B4F7D7A}">
          <p14:sldIdLst>
            <p14:sldId id="759"/>
            <p14:sldId id="6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5" autoAdjust="0"/>
    <p:restoredTop sz="94629"/>
  </p:normalViewPr>
  <p:slideViewPr>
    <p:cSldViewPr snapToGrid="0">
      <p:cViewPr varScale="1">
        <p:scale>
          <a:sx n="198" d="100"/>
          <a:sy n="198" d="100"/>
        </p:scale>
        <p:origin x="296" y="184"/>
      </p:cViewPr>
      <p:guideLst/>
    </p:cSldViewPr>
  </p:slideViewPr>
  <p:notesTextViewPr>
    <p:cViewPr>
      <p:scale>
        <a:sx n="1" d="1"/>
        <a:sy n="1" d="1"/>
      </p:scale>
      <p:origin x="0" y="0"/>
    </p:cViewPr>
  </p:notesTextViewPr>
  <p:sorterViewPr>
    <p:cViewPr>
      <p:scale>
        <a:sx n="80" d="100"/>
        <a:sy n="80" d="100"/>
      </p:scale>
      <p:origin x="0" y="-37392"/>
    </p:cViewPr>
  </p:sorterViewPr>
  <p:notesViewPr>
    <p:cSldViewPr snapToGrid="0">
      <p:cViewPr>
        <p:scale>
          <a:sx n="130" d="100"/>
          <a:sy n="130" d="100"/>
        </p:scale>
        <p:origin x="2720" y="-6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C7F664-6F4F-4B26-B7F0-DB35229A4FBA}" type="datetimeFigureOut">
              <a:rPr lang="en-US" smtClean="0"/>
              <a:t>4/12/24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E864E2-11A3-4626-9302-1F0B333CC690}" type="slidenum">
              <a:rPr lang="en-US" smtClean="0"/>
              <a:t>‹#›</a:t>
            </a:fld>
            <a:endParaRPr lang="en-US"/>
          </a:p>
        </p:txBody>
      </p:sp>
    </p:spTree>
    <p:extLst>
      <p:ext uri="{BB962C8B-B14F-4D97-AF65-F5344CB8AC3E}">
        <p14:creationId xmlns:p14="http://schemas.microsoft.com/office/powerpoint/2010/main" val="397620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pPr/>
              <a:t>4</a:t>
            </a:fld>
            <a:endParaRPr lang="en-US"/>
          </a:p>
        </p:txBody>
      </p:sp>
    </p:spTree>
    <p:extLst>
      <p:ext uri="{BB962C8B-B14F-4D97-AF65-F5344CB8AC3E}">
        <p14:creationId xmlns:p14="http://schemas.microsoft.com/office/powerpoint/2010/main" val="228803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04274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BC70CC-5DB9-40D7-9350-675A27248A6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30957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BC70CC-5DB9-40D7-9350-675A27248A6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435068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493013-7571-41F8-A42E-156B2A4F70F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70698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493013-7571-41F8-A42E-156B2A4F70F7}"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87886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493013-7571-41F8-A42E-156B2A4F70F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345276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493013-7571-41F8-A42E-156B2A4F70F7}"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029876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493013-7571-41F8-A42E-156B2A4F70F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578398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42820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pPr/>
              <a:t>5</a:t>
            </a:fld>
            <a:endParaRPr lang="en-US"/>
          </a:p>
        </p:txBody>
      </p:sp>
    </p:spTree>
    <p:extLst>
      <p:ext uri="{BB962C8B-B14F-4D97-AF65-F5344CB8AC3E}">
        <p14:creationId xmlns:p14="http://schemas.microsoft.com/office/powerpoint/2010/main" val="350734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SR+ effect, B- vis</a:t>
            </a:r>
            <a:r>
              <a:rPr lang="en-US" baseline="0" dirty="0"/>
              <a:t> </a:t>
            </a:r>
            <a:r>
              <a:rPr lang="en-US" baseline="0" dirty="0" err="1"/>
              <a:t>perfm</a:t>
            </a:r>
            <a:r>
              <a:rPr lang="en-US" baseline="0" dirty="0"/>
              <a:t>, C- Rec Lang, D-Mot IM, E-</a:t>
            </a:r>
            <a:r>
              <a:rPr lang="en-US" baseline="0" dirty="0" err="1"/>
              <a:t>Voc</a:t>
            </a:r>
            <a:r>
              <a:rPr lang="en-US" baseline="0" dirty="0"/>
              <a:t> IM, F-</a:t>
            </a:r>
            <a:r>
              <a:rPr lang="en-US" baseline="0" dirty="0" err="1"/>
              <a:t>Reqest</a:t>
            </a:r>
            <a:r>
              <a:rPr lang="en-US" baseline="0" dirty="0"/>
              <a:t>, G- Label, H- </a:t>
            </a:r>
            <a:r>
              <a:rPr lang="en-US" baseline="0" dirty="0" err="1"/>
              <a:t>Interverb</a:t>
            </a:r>
            <a:r>
              <a:rPr lang="en-US" baseline="0" dirty="0"/>
              <a:t>, I- </a:t>
            </a:r>
            <a:r>
              <a:rPr lang="en-US" baseline="0" dirty="0" err="1"/>
              <a:t>Spont</a:t>
            </a:r>
            <a:r>
              <a:rPr lang="en-US" baseline="0" dirty="0"/>
              <a:t> </a:t>
            </a:r>
            <a:r>
              <a:rPr lang="en-US" baseline="0" dirty="0" err="1"/>
              <a:t>voc</a:t>
            </a:r>
            <a:r>
              <a:rPr lang="en-US" baseline="0" dirty="0"/>
              <a:t>, J- </a:t>
            </a:r>
            <a:r>
              <a:rPr lang="en-US" baseline="0" dirty="0" err="1"/>
              <a:t>synx</a:t>
            </a:r>
            <a:r>
              <a:rPr lang="en-US" baseline="0" dirty="0"/>
              <a:t> gram, K- play/leis, L- </a:t>
            </a:r>
            <a:r>
              <a:rPr lang="en-US" baseline="0" dirty="0" err="1"/>
              <a:t>soc</a:t>
            </a:r>
            <a:r>
              <a:rPr lang="en-US" baseline="0" dirty="0"/>
              <a:t> interact, M- grp </a:t>
            </a:r>
            <a:r>
              <a:rPr lang="en-US" baseline="0" dirty="0" err="1"/>
              <a:t>instruc</a:t>
            </a:r>
            <a:r>
              <a:rPr lang="en-US" baseline="0" dirty="0"/>
              <a:t>, N-class rout, P-gen respond, Q- read. R- math, S- writing, T-spell, U- dress, V- eat, W- groom, X-toilet, Y fine mot, Z gross mot</a:t>
            </a:r>
            <a:endParaRPr lang="en-US" dirty="0"/>
          </a:p>
        </p:txBody>
      </p:sp>
      <p:sp>
        <p:nvSpPr>
          <p:cNvPr id="4" name="Slide Number Placeholder 3"/>
          <p:cNvSpPr>
            <a:spLocks noGrp="1"/>
          </p:cNvSpPr>
          <p:nvPr>
            <p:ph type="sldNum" sz="quarter" idx="10"/>
          </p:nvPr>
        </p:nvSpPr>
        <p:spPr/>
        <p:txBody>
          <a:bodyPr/>
          <a:lstStyle/>
          <a:p>
            <a:fld id="{38BCCB50-39B0-4487-B515-0942996DBAEC}" type="slidenum">
              <a:rPr lang="en-US" smtClean="0"/>
              <a:pPr/>
              <a:t>7</a:t>
            </a:fld>
            <a:endParaRPr lang="en-US"/>
          </a:p>
        </p:txBody>
      </p:sp>
    </p:spTree>
    <p:extLst>
      <p:ext uri="{BB962C8B-B14F-4D97-AF65-F5344CB8AC3E}">
        <p14:creationId xmlns:p14="http://schemas.microsoft.com/office/powerpoint/2010/main" val="4031743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pPr/>
              <a:t>8</a:t>
            </a:fld>
            <a:endParaRPr lang="en-US"/>
          </a:p>
        </p:txBody>
      </p:sp>
    </p:spTree>
    <p:extLst>
      <p:ext uri="{BB962C8B-B14F-4D97-AF65-F5344CB8AC3E}">
        <p14:creationId xmlns:p14="http://schemas.microsoft.com/office/powerpoint/2010/main" val="144442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3217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84784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943736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Pick</a:t>
            </a:r>
            <a:r>
              <a:rPr lang="en-US" baseline="0" dirty="0"/>
              <a:t> out clothes, get dressed, clean up room, help with table, drinking, eating, utensils, manners, asking, waiting, learning routines, streets, steps, curbs, cars, shopping expectations, accepting no, changes, remaining calm, all VERY early skills </a:t>
            </a:r>
            <a:endParaRPr lang="en-US" dirty="0"/>
          </a:p>
          <a:p>
            <a:endParaRPr lang="en-US" dirty="0"/>
          </a:p>
        </p:txBody>
      </p:sp>
      <p:sp>
        <p:nvSpPr>
          <p:cNvPr id="4" name="Slide Number Placeholder 3"/>
          <p:cNvSpPr>
            <a:spLocks noGrp="1"/>
          </p:cNvSpPr>
          <p:nvPr>
            <p:ph type="sldNum" sz="quarter" idx="10"/>
          </p:nvPr>
        </p:nvSpPr>
        <p:spPr/>
        <p:txBody>
          <a:bodyPr/>
          <a:lstStyle/>
          <a:p>
            <a:fld id="{38BCCB50-39B0-4487-B515-0942996DBAE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46040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BCCB50-39B0-4487-B515-0942996DBAE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684022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9EF3D0E-D850-432F-ACA5-20162B93F5BF}" type="datetimeFigureOut">
              <a:rPr lang="en-US" smtClean="0"/>
              <a:pPr/>
              <a:t>4/12/24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F3D4BCC-1043-45CE-A5DF-6447911E7880}" type="slidenum">
              <a:rPr lang="en-US" smtClean="0"/>
              <a:pPr/>
              <a:t>‹#›</a:t>
            </a:fld>
            <a:endParaRPr lang="en-US"/>
          </a:p>
        </p:txBody>
      </p:sp>
    </p:spTree>
    <p:extLst>
      <p:ext uri="{BB962C8B-B14F-4D97-AF65-F5344CB8AC3E}">
        <p14:creationId xmlns:p14="http://schemas.microsoft.com/office/powerpoint/2010/main" val="787959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176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4922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9EF3D0E-D850-432F-ACA5-20162B93F5BF}" type="datetimeFigureOut">
              <a:rPr lang="en-US" smtClean="0"/>
              <a:pPr/>
              <a:t>4/12/24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F3D4BCC-1043-45CE-A5DF-6447911E7880}" type="slidenum">
              <a:rPr lang="en-US" smtClean="0"/>
              <a:pPr/>
              <a:t>‹#›</a:t>
            </a:fld>
            <a:endParaRPr lang="en-US"/>
          </a:p>
        </p:txBody>
      </p:sp>
    </p:spTree>
    <p:extLst>
      <p:ext uri="{BB962C8B-B14F-4D97-AF65-F5344CB8AC3E}">
        <p14:creationId xmlns:p14="http://schemas.microsoft.com/office/powerpoint/2010/main" val="2280052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pic>
        <p:nvPicPr>
          <p:cNvPr id="8" name="Picture 7"/>
          <p:cNvPicPr>
            <a:picLocks noChangeAspect="1"/>
          </p:cNvPicPr>
          <p:nvPr userDrawn="1"/>
        </p:nvPicPr>
        <p:blipFill>
          <a:blip r:embed="rId2"/>
          <a:stretch>
            <a:fillRect/>
          </a:stretch>
        </p:blipFill>
        <p:spPr>
          <a:xfrm>
            <a:off x="7416014" y="5920586"/>
            <a:ext cx="4601362" cy="852484"/>
          </a:xfrm>
          <a:prstGeom prst="rect">
            <a:avLst/>
          </a:prstGeom>
        </p:spPr>
      </p:pic>
    </p:spTree>
    <p:extLst>
      <p:ext uri="{BB962C8B-B14F-4D97-AF65-F5344CB8AC3E}">
        <p14:creationId xmlns:p14="http://schemas.microsoft.com/office/powerpoint/2010/main" val="369721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243326569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03415944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652522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3770428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6247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9877158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892853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F3D4BCC-1043-45CE-A5DF-6447911E7880}"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147685968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7957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7343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9EF3D0E-D850-432F-ACA5-20162B93F5BF}" type="datetimeFigureOut">
              <a:rPr lang="en-US" smtClean="0"/>
              <a:pPr/>
              <a:t>4/12/24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F3D4BCC-1043-45CE-A5DF-6447911E7880}" type="slidenum">
              <a:rPr lang="en-US" smtClean="0"/>
              <a:pPr/>
              <a:t>‹#›</a:t>
            </a:fld>
            <a:endParaRPr lang="en-US"/>
          </a:p>
        </p:txBody>
      </p:sp>
    </p:spTree>
    <p:extLst>
      <p:ext uri="{BB962C8B-B14F-4D97-AF65-F5344CB8AC3E}">
        <p14:creationId xmlns:p14="http://schemas.microsoft.com/office/powerpoint/2010/main" val="3329300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pic>
        <p:nvPicPr>
          <p:cNvPr id="8" name="Picture 7"/>
          <p:cNvPicPr>
            <a:picLocks noChangeAspect="1"/>
          </p:cNvPicPr>
          <p:nvPr userDrawn="1"/>
        </p:nvPicPr>
        <p:blipFill>
          <a:blip r:embed="rId2"/>
          <a:stretch>
            <a:fillRect/>
          </a:stretch>
        </p:blipFill>
        <p:spPr>
          <a:xfrm>
            <a:off x="7416014" y="5920586"/>
            <a:ext cx="4601362" cy="852484"/>
          </a:xfrm>
          <a:prstGeom prst="rect">
            <a:avLst/>
          </a:prstGeom>
        </p:spPr>
      </p:pic>
    </p:spTree>
    <p:extLst>
      <p:ext uri="{BB962C8B-B14F-4D97-AF65-F5344CB8AC3E}">
        <p14:creationId xmlns:p14="http://schemas.microsoft.com/office/powerpoint/2010/main" val="2352792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183928611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079211071"/>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237105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6874322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pic>
        <p:nvPicPr>
          <p:cNvPr id="5" name="Picture 4"/>
          <p:cNvPicPr>
            <a:picLocks noChangeAspect="1"/>
          </p:cNvPicPr>
          <p:nvPr userDrawn="1"/>
        </p:nvPicPr>
        <p:blipFill>
          <a:blip r:embed="rId2"/>
          <a:stretch>
            <a:fillRect/>
          </a:stretch>
        </p:blipFill>
        <p:spPr>
          <a:xfrm>
            <a:off x="7416014" y="5920586"/>
            <a:ext cx="4601362" cy="852484"/>
          </a:xfrm>
          <a:prstGeom prst="rect">
            <a:avLst/>
          </a:prstGeom>
        </p:spPr>
      </p:pic>
    </p:spTree>
    <p:extLst>
      <p:ext uri="{BB962C8B-B14F-4D97-AF65-F5344CB8AC3E}">
        <p14:creationId xmlns:p14="http://schemas.microsoft.com/office/powerpoint/2010/main" val="1331206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195316220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0072515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F3D4BCC-1043-45CE-A5DF-6447911E7880}"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109224632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347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0501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9EF3D0E-D850-432F-ACA5-20162B93F5BF}" type="datetimeFigureOut">
              <a:rPr lang="en-US" smtClean="0"/>
              <a:pPr/>
              <a:t>4/12/24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F3D4BCC-1043-45CE-A5DF-6447911E7880}" type="slidenum">
              <a:rPr lang="en-US" smtClean="0"/>
              <a:pPr/>
              <a:t>‹#›</a:t>
            </a:fld>
            <a:endParaRPr lang="en-US"/>
          </a:p>
        </p:txBody>
      </p:sp>
    </p:spTree>
    <p:extLst>
      <p:ext uri="{BB962C8B-B14F-4D97-AF65-F5344CB8AC3E}">
        <p14:creationId xmlns:p14="http://schemas.microsoft.com/office/powerpoint/2010/main" val="968837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pic>
        <p:nvPicPr>
          <p:cNvPr id="8" name="Picture 7"/>
          <p:cNvPicPr>
            <a:picLocks noChangeAspect="1"/>
          </p:cNvPicPr>
          <p:nvPr userDrawn="1"/>
        </p:nvPicPr>
        <p:blipFill>
          <a:blip r:embed="rId2"/>
          <a:stretch>
            <a:fillRect/>
          </a:stretch>
        </p:blipFill>
        <p:spPr>
          <a:xfrm>
            <a:off x="7416014" y="5920586"/>
            <a:ext cx="4601362" cy="852484"/>
          </a:xfrm>
          <a:prstGeom prst="rect">
            <a:avLst/>
          </a:prstGeom>
        </p:spPr>
      </p:pic>
    </p:spTree>
    <p:extLst>
      <p:ext uri="{BB962C8B-B14F-4D97-AF65-F5344CB8AC3E}">
        <p14:creationId xmlns:p14="http://schemas.microsoft.com/office/powerpoint/2010/main" val="1395334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289575929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409241080"/>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224799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56734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261603012"/>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2244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80316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F3D4BCC-1043-45CE-A5DF-6447911E7880}"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157746941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52992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54146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EF3D0E-D850-432F-ACA5-20162B93F5BF}"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solidFill>
                <a:srgbClr val="2DA2BF">
                  <a:tint val="20000"/>
                </a:srgbClr>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pPr/>
              <a:t>‹#›</a:t>
            </a:fld>
            <a:endParaRPr lang="en-US"/>
          </a:p>
        </p:txBody>
      </p:sp>
    </p:spTree>
    <p:extLst>
      <p:ext uri="{BB962C8B-B14F-4D97-AF65-F5344CB8AC3E}">
        <p14:creationId xmlns:p14="http://schemas.microsoft.com/office/powerpoint/2010/main" val="495019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6256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61663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19251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8277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6481854"/>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02195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7894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2356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36249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1453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166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EF3D0E-D850-432F-ACA5-20162B93F5BF}" type="datetimeFigureOut">
              <a:rPr lang="en-US" smtClean="0">
                <a:solidFill>
                  <a:prstClr val="white"/>
                </a:solidFill>
              </a:rPr>
              <a:pPr/>
              <a:t>4/12/24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F3D4BCC-1043-45CE-A5DF-6447911E7880}"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0106319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4197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19EF3D0E-D850-432F-ACA5-20162B93F5BF}" type="datetimeFigureOut">
              <a:rPr lang="en-US" smtClean="0">
                <a:solidFill>
                  <a:prstClr val="black"/>
                </a:solidFill>
              </a:rPr>
              <a:pPr/>
              <a:t>4/12/24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401556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9EF3D0E-D850-432F-ACA5-20162B93F5BF}" type="datetimeFigureOut">
              <a:rPr lang="en-US" smtClean="0">
                <a:solidFill>
                  <a:prstClr val="white"/>
                </a:solidFill>
              </a:rPr>
              <a:pPr/>
              <a:t>4/12/24</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F3D4BCC-1043-45CE-A5DF-6447911E7880}"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prstClr val="white"/>
              </a:solidFill>
            </a:endParaRPr>
          </a:p>
        </p:txBody>
      </p:sp>
    </p:spTree>
    <p:extLst>
      <p:ext uri="{BB962C8B-B14F-4D97-AF65-F5344CB8AC3E}">
        <p14:creationId xmlns:p14="http://schemas.microsoft.com/office/powerpoint/2010/main" val="327894718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9EF3D0E-D850-432F-ACA5-20162B93F5BF}" type="datetimeFigureOut">
              <a:rPr lang="en-US" smtClean="0">
                <a:solidFill>
                  <a:prstClr val="black"/>
                </a:solidFill>
              </a:rPr>
              <a:pPr/>
              <a:t>4/12/24</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F3D4BCC-1043-45CE-A5DF-6447911E7880}" type="slidenum">
              <a:rPr lang="en-US" smtClean="0">
                <a:solidFill>
                  <a:prstClr val="black"/>
                </a:solidFill>
              </a:rPr>
              <a:pPr/>
              <a:t>‹#›</a:t>
            </a:fld>
            <a:endParaRPr lang="en-US">
              <a:solidFill>
                <a:prstClr val="black"/>
              </a:solidFill>
            </a:endParaRPr>
          </a:p>
        </p:txBody>
      </p:sp>
      <p:pic>
        <p:nvPicPr>
          <p:cNvPr id="11" name="Picture 10"/>
          <p:cNvPicPr>
            <a:picLocks noChangeAspect="1"/>
          </p:cNvPicPr>
          <p:nvPr userDrawn="1"/>
        </p:nvPicPr>
        <p:blipFill>
          <a:blip r:embed="rId14"/>
          <a:stretch>
            <a:fillRect/>
          </a:stretch>
        </p:blipFill>
        <p:spPr>
          <a:xfrm>
            <a:off x="7525069" y="5888761"/>
            <a:ext cx="4601362" cy="852484"/>
          </a:xfrm>
          <a:prstGeom prst="rect">
            <a:avLst/>
          </a:prstGeom>
        </p:spPr>
      </p:pic>
    </p:spTree>
    <p:extLst>
      <p:ext uri="{BB962C8B-B14F-4D97-AF65-F5344CB8AC3E}">
        <p14:creationId xmlns:p14="http://schemas.microsoft.com/office/powerpoint/2010/main" val="1661860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9EF3D0E-D850-432F-ACA5-20162B93F5BF}" type="datetimeFigureOut">
              <a:rPr lang="en-US" smtClean="0">
                <a:solidFill>
                  <a:prstClr val="black"/>
                </a:solidFill>
              </a:rPr>
              <a:pPr/>
              <a:t>4/12/24</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51012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9EF3D0E-D850-432F-ACA5-20162B93F5BF}" type="datetimeFigureOut">
              <a:rPr lang="en-US" smtClean="0">
                <a:solidFill>
                  <a:prstClr val="black"/>
                </a:solidFill>
              </a:rPr>
              <a:pPr/>
              <a:t>4/12/24</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63385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9EF3D0E-D850-432F-ACA5-20162B93F5BF}" type="datetimeFigureOut">
              <a:rPr lang="en-US" smtClean="0">
                <a:solidFill>
                  <a:prstClr val="black"/>
                </a:solidFill>
              </a:rPr>
              <a:pPr/>
              <a:t>4/12/24</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47391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F3D0E-D850-432F-ACA5-20162B93F5BF}" type="datetimeFigureOut">
              <a:rPr lang="en-US" smtClean="0">
                <a:solidFill>
                  <a:prstClr val="black"/>
                </a:solidFill>
              </a:rPr>
              <a:pPr/>
              <a:t>4/12/24</a:t>
            </a:fld>
            <a:endParaRPr lang="en-US">
              <a:solidFill>
                <a:prstClr val="black"/>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D4BCC-1043-45CE-A5DF-6447911E78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303162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hyperlink" Target="mailto:mmueller@theIBAO.com" TargetMode="Externa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0141" y="1601160"/>
            <a:ext cx="11213048" cy="2215991"/>
          </a:xfrm>
          <a:prstGeom prst="rect">
            <a:avLst/>
          </a:prstGeom>
          <a:noFill/>
        </p:spPr>
        <p:txBody>
          <a:bodyPr wrap="square" rtlCol="0">
            <a:spAutoFit/>
          </a:bodyPr>
          <a:lstStyle/>
          <a:p>
            <a:pPr algn="ctr"/>
            <a:r>
              <a:rPr lang="en-US" sz="6000" dirty="0">
                <a:solidFill>
                  <a:srgbClr val="002060"/>
                </a:solidFill>
              </a:rPr>
              <a:t>The Assessment of Functional Living Skills</a:t>
            </a:r>
          </a:p>
          <a:p>
            <a:pPr algn="ctr"/>
            <a:endParaRPr lang="en-US" dirty="0"/>
          </a:p>
        </p:txBody>
      </p:sp>
      <p:sp>
        <p:nvSpPr>
          <p:cNvPr id="2" name="TextBox 1">
            <a:extLst>
              <a:ext uri="{FF2B5EF4-FFF2-40B4-BE49-F238E27FC236}">
                <a16:creationId xmlns:a16="http://schemas.microsoft.com/office/drawing/2014/main" id="{EAEA3658-18EF-8D70-C8A9-BE76EFCEDDE1}"/>
              </a:ext>
            </a:extLst>
          </p:cNvPr>
          <p:cNvSpPr txBox="1"/>
          <p:nvPr/>
        </p:nvSpPr>
        <p:spPr>
          <a:xfrm>
            <a:off x="356327" y="4052438"/>
            <a:ext cx="11213048" cy="923330"/>
          </a:xfrm>
          <a:prstGeom prst="rect">
            <a:avLst/>
          </a:prstGeom>
          <a:noFill/>
        </p:spPr>
        <p:txBody>
          <a:bodyPr wrap="square" rtlCol="0">
            <a:spAutoFit/>
          </a:bodyPr>
          <a:lstStyle/>
          <a:p>
            <a:pPr algn="ctr"/>
            <a:endParaRPr lang="en-US" dirty="0"/>
          </a:p>
          <a:p>
            <a:pPr algn="ctr"/>
            <a:r>
              <a:rPr lang="en-US" sz="3600" dirty="0">
                <a:solidFill>
                  <a:srgbClr val="002060"/>
                </a:solidFill>
              </a:rPr>
              <a:t>Michael M Mueller, Ph.D., BCBA-D, IBA</a:t>
            </a:r>
          </a:p>
        </p:txBody>
      </p:sp>
    </p:spTree>
    <p:extLst>
      <p:ext uri="{BB962C8B-B14F-4D97-AF65-F5344CB8AC3E}">
        <p14:creationId xmlns:p14="http://schemas.microsoft.com/office/powerpoint/2010/main" val="1650594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Communication</a:t>
            </a:r>
          </a:p>
        </p:txBody>
      </p:sp>
      <p:sp>
        <p:nvSpPr>
          <p:cNvPr id="2" name="Content Placeholder 1"/>
          <p:cNvSpPr>
            <a:spLocks noGrp="1"/>
          </p:cNvSpPr>
          <p:nvPr>
            <p:ph idx="1"/>
          </p:nvPr>
        </p:nvSpPr>
        <p:spPr>
          <a:xfrm>
            <a:off x="609600" y="1481329"/>
            <a:ext cx="10972800" cy="4786949"/>
          </a:xfrm>
        </p:spPr>
        <p:txBody>
          <a:bodyPr/>
          <a:lstStyle/>
          <a:p>
            <a:r>
              <a:rPr lang="en-US" dirty="0"/>
              <a:t>If a learner is young</a:t>
            </a:r>
          </a:p>
          <a:p>
            <a:pPr lvl="1"/>
            <a:r>
              <a:rPr lang="en-US" dirty="0"/>
              <a:t>Spoken Language should be a priority and main focus of intervention</a:t>
            </a:r>
          </a:p>
          <a:p>
            <a:pPr lvl="1"/>
            <a:endParaRPr lang="en-US" dirty="0"/>
          </a:p>
          <a:p>
            <a:r>
              <a:rPr lang="en-US" dirty="0"/>
              <a:t>Communication </a:t>
            </a:r>
            <a:r>
              <a:rPr lang="en-US" b="1" i="1" u="sng" dirty="0">
                <a:solidFill>
                  <a:srgbClr val="FF0000"/>
                </a:solidFill>
              </a:rPr>
              <a:t>should always be a priority and focus</a:t>
            </a:r>
          </a:p>
          <a:p>
            <a:pPr lvl="1"/>
            <a:r>
              <a:rPr lang="en-US" dirty="0"/>
              <a:t>But not to the exclusion of life skills and preparing a child for independence</a:t>
            </a:r>
          </a:p>
          <a:p>
            <a:endParaRPr lang="en-US" dirty="0"/>
          </a:p>
          <a:p>
            <a:r>
              <a:rPr lang="en-US" dirty="0"/>
              <a:t>There IS a time in which the developmental sequence to language will not be acquired</a:t>
            </a:r>
          </a:p>
          <a:p>
            <a:pPr lvl="1"/>
            <a:r>
              <a:rPr lang="en-US" dirty="0"/>
              <a:t>Teaching other skills is more productive</a:t>
            </a:r>
          </a:p>
        </p:txBody>
      </p:sp>
    </p:spTree>
    <p:extLst>
      <p:ext uri="{BB962C8B-B14F-4D97-AF65-F5344CB8AC3E}">
        <p14:creationId xmlns:p14="http://schemas.microsoft.com/office/powerpoint/2010/main" val="1548272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B86ADC-4841-E344-A05A-533F0286C726}"/>
              </a:ext>
            </a:extLst>
          </p:cNvPr>
          <p:cNvSpPr>
            <a:spLocks noGrp="1"/>
          </p:cNvSpPr>
          <p:nvPr>
            <p:ph type="title"/>
          </p:nvPr>
        </p:nvSpPr>
        <p:spPr>
          <a:xfrm>
            <a:off x="609600" y="67248"/>
            <a:ext cx="10972800" cy="922566"/>
          </a:xfrm>
        </p:spPr>
        <p:txBody>
          <a:bodyPr/>
          <a:lstStyle/>
          <a:p>
            <a:r>
              <a:rPr lang="en-US" dirty="0"/>
              <a:t>General Outcomes for Learners with ASD</a:t>
            </a:r>
          </a:p>
        </p:txBody>
      </p:sp>
      <p:sp>
        <p:nvSpPr>
          <p:cNvPr id="2" name="Content Placeholder 1">
            <a:extLst>
              <a:ext uri="{FF2B5EF4-FFF2-40B4-BE49-F238E27FC236}">
                <a16:creationId xmlns:a16="http://schemas.microsoft.com/office/drawing/2014/main" id="{EB00754D-F99D-B340-AD1B-414D0F85CE8F}"/>
              </a:ext>
            </a:extLst>
          </p:cNvPr>
          <p:cNvSpPr>
            <a:spLocks noGrp="1"/>
          </p:cNvSpPr>
          <p:nvPr>
            <p:ph idx="1"/>
          </p:nvPr>
        </p:nvSpPr>
        <p:spPr>
          <a:xfrm>
            <a:off x="609600" y="1121791"/>
            <a:ext cx="10972800" cy="4885502"/>
          </a:xfrm>
        </p:spPr>
        <p:txBody>
          <a:bodyPr>
            <a:normAutofit lnSpcReduction="10000"/>
          </a:bodyPr>
          <a:lstStyle/>
          <a:p>
            <a:r>
              <a:rPr lang="en-US" dirty="0"/>
              <a:t>If IQ is below 70 (VIQ and NVIQ) at age 2, 85% of the time, it will be below 70 when learner is 19</a:t>
            </a:r>
          </a:p>
          <a:p>
            <a:endParaRPr lang="en-US" dirty="0"/>
          </a:p>
          <a:p>
            <a:r>
              <a:rPr lang="en-US" dirty="0"/>
              <a:t>VIQ alone, if less than 70, was less than 70 at 19 for 91%</a:t>
            </a:r>
          </a:p>
          <a:p>
            <a:endParaRPr lang="en-US" dirty="0"/>
          </a:p>
          <a:p>
            <a:r>
              <a:rPr lang="en-US" dirty="0"/>
              <a:t>If IQ is higher than 70 at 2 years, outcome is variable with 20% overcoming core autism deficits and testing in the average range of IQ scores at 19</a:t>
            </a:r>
          </a:p>
          <a:p>
            <a:endParaRPr lang="en-US" dirty="0"/>
          </a:p>
          <a:p>
            <a:pPr lvl="1"/>
            <a:r>
              <a:rPr lang="en-US" dirty="0"/>
              <a:t>For this group, EIBI was main variable leading to predicting outcomes</a:t>
            </a:r>
          </a:p>
          <a:p>
            <a:pPr lvl="1"/>
            <a:endParaRPr lang="en-US" dirty="0"/>
          </a:p>
          <a:p>
            <a:pPr lvl="2"/>
            <a:r>
              <a:rPr lang="en-US" dirty="0"/>
              <a:t>Anderson, Liang, Lord (2014)</a:t>
            </a:r>
          </a:p>
        </p:txBody>
      </p:sp>
    </p:spTree>
    <p:extLst>
      <p:ext uri="{BB962C8B-B14F-4D97-AF65-F5344CB8AC3E}">
        <p14:creationId xmlns:p14="http://schemas.microsoft.com/office/powerpoint/2010/main" val="587475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57D723-1461-9744-B915-777396ED280E}"/>
              </a:ext>
            </a:extLst>
          </p:cNvPr>
          <p:cNvPicPr>
            <a:picLocks noChangeAspect="1"/>
          </p:cNvPicPr>
          <p:nvPr/>
        </p:nvPicPr>
        <p:blipFill>
          <a:blip r:embed="rId2"/>
          <a:stretch>
            <a:fillRect/>
          </a:stretch>
        </p:blipFill>
        <p:spPr>
          <a:xfrm>
            <a:off x="698500" y="-2032"/>
            <a:ext cx="10236200" cy="6860032"/>
          </a:xfrm>
          <a:prstGeom prst="rect">
            <a:avLst/>
          </a:prstGeom>
        </p:spPr>
      </p:pic>
    </p:spTree>
    <p:extLst>
      <p:ext uri="{BB962C8B-B14F-4D97-AF65-F5344CB8AC3E}">
        <p14:creationId xmlns:p14="http://schemas.microsoft.com/office/powerpoint/2010/main" val="1493214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7DFBE-4DFD-444E-AFF3-A777B47030C7}"/>
              </a:ext>
            </a:extLst>
          </p:cNvPr>
          <p:cNvSpPr>
            <a:spLocks noGrp="1"/>
          </p:cNvSpPr>
          <p:nvPr>
            <p:ph type="title"/>
          </p:nvPr>
        </p:nvSpPr>
        <p:spPr>
          <a:xfrm>
            <a:off x="609600" y="274638"/>
            <a:ext cx="10972800" cy="576070"/>
          </a:xfrm>
        </p:spPr>
        <p:txBody>
          <a:bodyPr>
            <a:normAutofit fontScale="90000"/>
          </a:bodyPr>
          <a:lstStyle/>
          <a:p>
            <a:r>
              <a:rPr lang="en-US" dirty="0"/>
              <a:t>“DLS Deficit” in ASD</a:t>
            </a:r>
          </a:p>
        </p:txBody>
      </p:sp>
      <p:sp>
        <p:nvSpPr>
          <p:cNvPr id="2" name="Content Placeholder 1">
            <a:extLst>
              <a:ext uri="{FF2B5EF4-FFF2-40B4-BE49-F238E27FC236}">
                <a16:creationId xmlns:a16="http://schemas.microsoft.com/office/drawing/2014/main" id="{93B41B12-4BE7-DF4E-8642-FA1076C8FB6E}"/>
              </a:ext>
            </a:extLst>
          </p:cNvPr>
          <p:cNvSpPr>
            <a:spLocks noGrp="1"/>
          </p:cNvSpPr>
          <p:nvPr>
            <p:ph idx="1"/>
          </p:nvPr>
        </p:nvSpPr>
        <p:spPr>
          <a:xfrm>
            <a:off x="292231" y="981709"/>
            <a:ext cx="11290169" cy="5409664"/>
          </a:xfrm>
        </p:spPr>
        <p:txBody>
          <a:bodyPr/>
          <a:lstStyle/>
          <a:p>
            <a:r>
              <a:rPr lang="en-US" dirty="0"/>
              <a:t>Duncan and Bishop (2013)</a:t>
            </a:r>
          </a:p>
          <a:p>
            <a:pPr lvl="1"/>
            <a:r>
              <a:rPr lang="en-US" dirty="0"/>
              <a:t>Adolescents aged 10-17 57% had DLS Deficit – DLS score significantly lower than FSIQ</a:t>
            </a:r>
          </a:p>
          <a:p>
            <a:pPr lvl="1"/>
            <a:r>
              <a:rPr lang="en-US" dirty="0"/>
              <a:t>In the adolescents who had FSIQ at or above 85, DLS were below 70</a:t>
            </a:r>
          </a:p>
          <a:p>
            <a:pPr lvl="1"/>
            <a:endParaRPr lang="en-US" dirty="0"/>
          </a:p>
          <a:p>
            <a:r>
              <a:rPr lang="en-US" dirty="0"/>
              <a:t>Farley et al. (2009)</a:t>
            </a:r>
          </a:p>
          <a:p>
            <a:pPr lvl="1"/>
            <a:r>
              <a:rPr lang="en-US" dirty="0"/>
              <a:t>Adolescents with ASD, IQs in average range (M=86), DLS significantly lower (M=76)</a:t>
            </a:r>
          </a:p>
          <a:p>
            <a:pPr lvl="1"/>
            <a:endParaRPr lang="en-US" dirty="0"/>
          </a:p>
          <a:p>
            <a:r>
              <a:rPr lang="en-US" dirty="0" err="1"/>
              <a:t>Howlin</a:t>
            </a:r>
            <a:r>
              <a:rPr lang="en-US" dirty="0"/>
              <a:t> et al. (2000)</a:t>
            </a:r>
          </a:p>
          <a:p>
            <a:pPr lvl="1"/>
            <a:r>
              <a:rPr lang="en-US" dirty="0"/>
              <a:t>Two groups of adolescents, 1 ASD, 1 Language Disorder</a:t>
            </a:r>
          </a:p>
          <a:p>
            <a:pPr lvl="1"/>
            <a:r>
              <a:rPr lang="en-US" dirty="0"/>
              <a:t>VIQ and NVIQ average and same across groups</a:t>
            </a:r>
          </a:p>
          <a:p>
            <a:pPr lvl="1"/>
            <a:r>
              <a:rPr lang="en-US" dirty="0"/>
              <a:t>DLS for ASD (M=65) DLS for </a:t>
            </a:r>
            <a:r>
              <a:rPr lang="en-US" dirty="0" err="1"/>
              <a:t>LangDis</a:t>
            </a:r>
            <a:r>
              <a:rPr lang="en-US" dirty="0"/>
              <a:t> (M=99)</a:t>
            </a:r>
          </a:p>
          <a:p>
            <a:endParaRPr lang="en-US" dirty="0"/>
          </a:p>
        </p:txBody>
      </p:sp>
    </p:spTree>
    <p:extLst>
      <p:ext uri="{BB962C8B-B14F-4D97-AF65-F5344CB8AC3E}">
        <p14:creationId xmlns:p14="http://schemas.microsoft.com/office/powerpoint/2010/main" val="3400259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9F781-EB87-354B-868B-DB7D8F028135}"/>
              </a:ext>
            </a:extLst>
          </p:cNvPr>
          <p:cNvSpPr>
            <a:spLocks noGrp="1"/>
          </p:cNvSpPr>
          <p:nvPr>
            <p:ph type="title"/>
          </p:nvPr>
        </p:nvSpPr>
        <p:spPr/>
        <p:txBody>
          <a:bodyPr/>
          <a:lstStyle/>
          <a:p>
            <a:r>
              <a:rPr lang="en-US" dirty="0"/>
              <a:t>DLS Deficit in ASD</a:t>
            </a:r>
          </a:p>
        </p:txBody>
      </p:sp>
      <p:sp>
        <p:nvSpPr>
          <p:cNvPr id="2" name="Content Placeholder 1">
            <a:extLst>
              <a:ext uri="{FF2B5EF4-FFF2-40B4-BE49-F238E27FC236}">
                <a16:creationId xmlns:a16="http://schemas.microsoft.com/office/drawing/2014/main" id="{0A5C57C4-41AA-024B-BE40-5B5FABB15B17}"/>
              </a:ext>
            </a:extLst>
          </p:cNvPr>
          <p:cNvSpPr>
            <a:spLocks noGrp="1"/>
          </p:cNvSpPr>
          <p:nvPr>
            <p:ph idx="1"/>
          </p:nvPr>
        </p:nvSpPr>
        <p:spPr/>
        <p:txBody>
          <a:bodyPr/>
          <a:lstStyle/>
          <a:p>
            <a:r>
              <a:rPr lang="en-US" dirty="0"/>
              <a:t>Smith et al (2012)</a:t>
            </a:r>
          </a:p>
          <a:p>
            <a:pPr lvl="1"/>
            <a:r>
              <a:rPr lang="en-US" dirty="0"/>
              <a:t>Compared groups of young adults (early and mid 20s) with ASD and Down Syndrome</a:t>
            </a:r>
          </a:p>
          <a:p>
            <a:pPr lvl="1"/>
            <a:endParaRPr lang="en-US" dirty="0"/>
          </a:p>
          <a:p>
            <a:pPr lvl="1"/>
            <a:r>
              <a:rPr lang="en-US" dirty="0"/>
              <a:t>Each group showed progression of DLS skills into early 20s</a:t>
            </a:r>
          </a:p>
          <a:p>
            <a:pPr lvl="1"/>
            <a:endParaRPr lang="en-US" dirty="0"/>
          </a:p>
          <a:p>
            <a:pPr lvl="1"/>
            <a:r>
              <a:rPr lang="en-US" dirty="0"/>
              <a:t>ASD group – slowed and plateaued whereas Down’s group did not Down’s group progressed throughout lifespan</a:t>
            </a:r>
          </a:p>
        </p:txBody>
      </p:sp>
    </p:spTree>
    <p:extLst>
      <p:ext uri="{BB962C8B-B14F-4D97-AF65-F5344CB8AC3E}">
        <p14:creationId xmlns:p14="http://schemas.microsoft.com/office/powerpoint/2010/main" val="125537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E48BD3-8B58-D442-9059-B4FB021BEAFB}"/>
              </a:ext>
            </a:extLst>
          </p:cNvPr>
          <p:cNvSpPr>
            <a:spLocks noGrp="1"/>
          </p:cNvSpPr>
          <p:nvPr>
            <p:ph type="title"/>
          </p:nvPr>
        </p:nvSpPr>
        <p:spPr>
          <a:xfrm>
            <a:off x="609600" y="274638"/>
            <a:ext cx="10972800" cy="696323"/>
          </a:xfrm>
        </p:spPr>
        <p:txBody>
          <a:bodyPr>
            <a:normAutofit/>
          </a:bodyPr>
          <a:lstStyle/>
          <a:p>
            <a:r>
              <a:rPr lang="en-US" dirty="0"/>
              <a:t>Daily Living Skill Outcomes</a:t>
            </a:r>
          </a:p>
        </p:txBody>
      </p:sp>
      <p:sp>
        <p:nvSpPr>
          <p:cNvPr id="2" name="Content Placeholder 1">
            <a:extLst>
              <a:ext uri="{FF2B5EF4-FFF2-40B4-BE49-F238E27FC236}">
                <a16:creationId xmlns:a16="http://schemas.microsoft.com/office/drawing/2014/main" id="{9980C57D-3A20-EE40-808E-A3AF89D65901}"/>
              </a:ext>
            </a:extLst>
          </p:cNvPr>
          <p:cNvSpPr>
            <a:spLocks noGrp="1"/>
          </p:cNvSpPr>
          <p:nvPr>
            <p:ph idx="1"/>
          </p:nvPr>
        </p:nvSpPr>
        <p:spPr>
          <a:xfrm>
            <a:off x="609600" y="970961"/>
            <a:ext cx="10972800" cy="5036331"/>
          </a:xfrm>
        </p:spPr>
        <p:txBody>
          <a:bodyPr>
            <a:normAutofit fontScale="92500" lnSpcReduction="10000"/>
          </a:bodyPr>
          <a:lstStyle/>
          <a:p>
            <a:r>
              <a:rPr lang="en-US" dirty="0"/>
              <a:t>Hus Bal, Kim, Cheong, and Lord (2015)</a:t>
            </a:r>
          </a:p>
          <a:p>
            <a:endParaRPr lang="en-US" dirty="0"/>
          </a:p>
          <a:p>
            <a:pPr lvl="1"/>
            <a:r>
              <a:rPr lang="en-US" dirty="0"/>
              <a:t>Longitudinal study: followed kids from 2 years old to 21 years old</a:t>
            </a:r>
          </a:p>
          <a:p>
            <a:pPr lvl="1"/>
            <a:r>
              <a:rPr lang="en-US" dirty="0"/>
              <a:t>All had ASD</a:t>
            </a:r>
          </a:p>
          <a:p>
            <a:pPr lvl="1"/>
            <a:endParaRPr lang="en-US" dirty="0"/>
          </a:p>
          <a:p>
            <a:pPr lvl="1"/>
            <a:r>
              <a:rPr lang="en-US" dirty="0"/>
              <a:t>Two distinct groups emerged</a:t>
            </a:r>
          </a:p>
          <a:p>
            <a:pPr lvl="2"/>
            <a:r>
              <a:rPr lang="en-US" dirty="0"/>
              <a:t>High DLS/ Low DLS</a:t>
            </a:r>
          </a:p>
          <a:p>
            <a:pPr lvl="2"/>
            <a:endParaRPr lang="en-US" dirty="0"/>
          </a:p>
          <a:p>
            <a:r>
              <a:rPr lang="en-US" dirty="0"/>
              <a:t>Higher nonverbal problem solving skills at 2 years led to higher DLS at 21</a:t>
            </a:r>
          </a:p>
          <a:p>
            <a:endParaRPr lang="en-US" dirty="0"/>
          </a:p>
          <a:p>
            <a:r>
              <a:rPr lang="en-US" dirty="0"/>
              <a:t>Higher receptive language at 2 led to higher DLS at 21</a:t>
            </a:r>
          </a:p>
          <a:p>
            <a:endParaRPr lang="en-US" dirty="0"/>
          </a:p>
          <a:p>
            <a:r>
              <a:rPr lang="en-US" dirty="0"/>
              <a:t>ASD compared to non-ASD group of same IQ, ASD group had lower DLS</a:t>
            </a:r>
          </a:p>
          <a:p>
            <a:pPr lvl="2"/>
            <a:endParaRPr lang="en-US" dirty="0"/>
          </a:p>
          <a:p>
            <a:pPr lvl="2"/>
            <a:endParaRPr lang="en-US" dirty="0"/>
          </a:p>
        </p:txBody>
      </p:sp>
    </p:spTree>
    <p:extLst>
      <p:ext uri="{BB962C8B-B14F-4D97-AF65-F5344CB8AC3E}">
        <p14:creationId xmlns:p14="http://schemas.microsoft.com/office/powerpoint/2010/main" val="2440102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871D79-30BB-1548-AFB6-E4B7CB06BA11}"/>
              </a:ext>
            </a:extLst>
          </p:cNvPr>
          <p:cNvSpPr>
            <a:spLocks noGrp="1"/>
          </p:cNvSpPr>
          <p:nvPr>
            <p:ph type="title"/>
          </p:nvPr>
        </p:nvSpPr>
        <p:spPr/>
        <p:txBody>
          <a:bodyPr/>
          <a:lstStyle/>
          <a:p>
            <a:r>
              <a:rPr lang="en-US" dirty="0"/>
              <a:t>Hus Bal et al. 2015</a:t>
            </a:r>
          </a:p>
        </p:txBody>
      </p:sp>
      <p:sp>
        <p:nvSpPr>
          <p:cNvPr id="2" name="Content Placeholder 1">
            <a:extLst>
              <a:ext uri="{FF2B5EF4-FFF2-40B4-BE49-F238E27FC236}">
                <a16:creationId xmlns:a16="http://schemas.microsoft.com/office/drawing/2014/main" id="{DDBCB481-718D-EB42-A651-B7236320700F}"/>
              </a:ext>
            </a:extLst>
          </p:cNvPr>
          <p:cNvSpPr>
            <a:spLocks noGrp="1"/>
          </p:cNvSpPr>
          <p:nvPr>
            <p:ph idx="1"/>
          </p:nvPr>
        </p:nvSpPr>
        <p:spPr/>
        <p:txBody>
          <a:bodyPr/>
          <a:lstStyle/>
          <a:p>
            <a:r>
              <a:rPr lang="en-US" dirty="0"/>
              <a:t>At 21</a:t>
            </a:r>
          </a:p>
          <a:p>
            <a:pPr lvl="1"/>
            <a:r>
              <a:rPr lang="en-US" dirty="0"/>
              <a:t>Low DLS group had reached 5 years of DLS</a:t>
            </a:r>
          </a:p>
          <a:p>
            <a:pPr lvl="1"/>
            <a:r>
              <a:rPr lang="en-US" dirty="0"/>
              <a:t>High group reached 14 years of DLS</a:t>
            </a:r>
          </a:p>
          <a:p>
            <a:pPr lvl="1"/>
            <a:endParaRPr lang="en-US" dirty="0"/>
          </a:p>
          <a:p>
            <a:pPr lvl="1"/>
            <a:r>
              <a:rPr lang="en-US" dirty="0"/>
              <a:t>For Low DLS group, decline in skills from 18 years to 21 years in DLS scores</a:t>
            </a:r>
          </a:p>
          <a:p>
            <a:pPr lvl="1"/>
            <a:endParaRPr lang="en-US" dirty="0"/>
          </a:p>
          <a:p>
            <a:endParaRPr lang="en-US" dirty="0"/>
          </a:p>
        </p:txBody>
      </p:sp>
    </p:spTree>
    <p:extLst>
      <p:ext uri="{BB962C8B-B14F-4D97-AF65-F5344CB8AC3E}">
        <p14:creationId xmlns:p14="http://schemas.microsoft.com/office/powerpoint/2010/main" val="2046307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EA8CE6-61E8-8D47-A432-D985FBF2C0AD}"/>
              </a:ext>
            </a:extLst>
          </p:cNvPr>
          <p:cNvPicPr>
            <a:picLocks noChangeAspect="1"/>
          </p:cNvPicPr>
          <p:nvPr/>
        </p:nvPicPr>
        <p:blipFill>
          <a:blip r:embed="rId2"/>
          <a:stretch>
            <a:fillRect/>
          </a:stretch>
        </p:blipFill>
        <p:spPr>
          <a:xfrm>
            <a:off x="0" y="100790"/>
            <a:ext cx="12192000" cy="6656420"/>
          </a:xfrm>
          <a:prstGeom prst="rect">
            <a:avLst/>
          </a:prstGeom>
        </p:spPr>
      </p:pic>
    </p:spTree>
    <p:extLst>
      <p:ext uri="{BB962C8B-B14F-4D97-AF65-F5344CB8AC3E}">
        <p14:creationId xmlns:p14="http://schemas.microsoft.com/office/powerpoint/2010/main" val="1583374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6B515-F8D9-9342-8A66-40AEDE833E89}"/>
              </a:ext>
            </a:extLst>
          </p:cNvPr>
          <p:cNvSpPr>
            <a:spLocks noGrp="1"/>
          </p:cNvSpPr>
          <p:nvPr>
            <p:ph type="title"/>
          </p:nvPr>
        </p:nvSpPr>
        <p:spPr/>
        <p:txBody>
          <a:bodyPr/>
          <a:lstStyle/>
          <a:p>
            <a:r>
              <a:rPr lang="en-US" dirty="0"/>
              <a:t>Hus Bal et al. 2015</a:t>
            </a:r>
          </a:p>
        </p:txBody>
      </p:sp>
      <p:sp>
        <p:nvSpPr>
          <p:cNvPr id="2" name="Content Placeholder 1">
            <a:extLst>
              <a:ext uri="{FF2B5EF4-FFF2-40B4-BE49-F238E27FC236}">
                <a16:creationId xmlns:a16="http://schemas.microsoft.com/office/drawing/2014/main" id="{013AD1B6-1202-ED48-9B48-2558801327BD}"/>
              </a:ext>
            </a:extLst>
          </p:cNvPr>
          <p:cNvSpPr>
            <a:spLocks noGrp="1"/>
          </p:cNvSpPr>
          <p:nvPr>
            <p:ph idx="1"/>
          </p:nvPr>
        </p:nvSpPr>
        <p:spPr/>
        <p:txBody>
          <a:bodyPr/>
          <a:lstStyle/>
          <a:p>
            <a:r>
              <a:rPr lang="en-US" dirty="0"/>
              <a:t>Factors influencing the High DLS groups</a:t>
            </a:r>
          </a:p>
          <a:p>
            <a:pPr lvl="1"/>
            <a:r>
              <a:rPr lang="en-US" dirty="0"/>
              <a:t>NVMA (NVIQ) </a:t>
            </a:r>
          </a:p>
          <a:p>
            <a:endParaRPr lang="en-US" dirty="0"/>
          </a:p>
          <a:p>
            <a:pPr lvl="1"/>
            <a:r>
              <a:rPr lang="en-US" dirty="0"/>
              <a:t>Receiving 20 hours a week or more of parent</a:t>
            </a:r>
            <a:r>
              <a:rPr lang="en-US" i="1" dirty="0"/>
              <a:t> </a:t>
            </a:r>
            <a:r>
              <a:rPr lang="en-US" dirty="0"/>
              <a:t>implemented intervention</a:t>
            </a:r>
          </a:p>
          <a:p>
            <a:pPr lvl="1"/>
            <a:endParaRPr lang="en-US" dirty="0"/>
          </a:p>
          <a:p>
            <a:pPr lvl="1"/>
            <a:r>
              <a:rPr lang="en-US" dirty="0"/>
              <a:t>Authors suggest daily living skills be focus of intervention </a:t>
            </a:r>
            <a:r>
              <a:rPr lang="en-US" i="1" dirty="0"/>
              <a:t>especially for adolescents</a:t>
            </a:r>
          </a:p>
          <a:p>
            <a:pPr lvl="1"/>
            <a:endParaRPr lang="en-US" i="1" dirty="0"/>
          </a:p>
          <a:p>
            <a:pPr lvl="2"/>
            <a:r>
              <a:rPr lang="en-US" i="1" dirty="0"/>
              <a:t>“…interventions targeting DLS would benefit young children, regardless of diagnosis”</a:t>
            </a:r>
            <a:endParaRPr lang="en-US" dirty="0"/>
          </a:p>
        </p:txBody>
      </p:sp>
    </p:spTree>
    <p:extLst>
      <p:ext uri="{BB962C8B-B14F-4D97-AF65-F5344CB8AC3E}">
        <p14:creationId xmlns:p14="http://schemas.microsoft.com/office/powerpoint/2010/main" val="3671898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22717A-3D7B-03CD-E5A9-7E67FD521BE1}"/>
              </a:ext>
            </a:extLst>
          </p:cNvPr>
          <p:cNvSpPr>
            <a:spLocks noGrp="1"/>
          </p:cNvSpPr>
          <p:nvPr>
            <p:ph type="title"/>
          </p:nvPr>
        </p:nvSpPr>
        <p:spPr>
          <a:xfrm>
            <a:off x="609600" y="274638"/>
            <a:ext cx="10972800" cy="652036"/>
          </a:xfrm>
        </p:spPr>
        <p:txBody>
          <a:bodyPr>
            <a:normAutofit fontScale="90000"/>
          </a:bodyPr>
          <a:lstStyle/>
          <a:p>
            <a:r>
              <a:rPr lang="en-US" dirty="0"/>
              <a:t>Duncan, Little, &amp; Stark (2021)</a:t>
            </a:r>
          </a:p>
        </p:txBody>
      </p:sp>
      <p:sp>
        <p:nvSpPr>
          <p:cNvPr id="2" name="Content Placeholder 1">
            <a:extLst>
              <a:ext uri="{FF2B5EF4-FFF2-40B4-BE49-F238E27FC236}">
                <a16:creationId xmlns:a16="http://schemas.microsoft.com/office/drawing/2014/main" id="{8FC0673E-3944-61D4-0D8C-A388F1919189}"/>
              </a:ext>
            </a:extLst>
          </p:cNvPr>
          <p:cNvSpPr>
            <a:spLocks noGrp="1"/>
          </p:cNvSpPr>
          <p:nvPr>
            <p:ph idx="1"/>
          </p:nvPr>
        </p:nvSpPr>
        <p:spPr>
          <a:xfrm>
            <a:off x="357985" y="990376"/>
            <a:ext cx="11412613" cy="5361329"/>
          </a:xfrm>
        </p:spPr>
        <p:txBody>
          <a:bodyPr/>
          <a:lstStyle/>
          <a:p>
            <a:r>
              <a:rPr lang="en-US" sz="2000" dirty="0"/>
              <a:t>250,000 in US High school every year</a:t>
            </a:r>
          </a:p>
          <a:p>
            <a:pPr lvl="1"/>
            <a:r>
              <a:rPr lang="en-US" sz="1800" dirty="0"/>
              <a:t>50,000 graduate high school each year</a:t>
            </a:r>
          </a:p>
          <a:p>
            <a:pPr lvl="1"/>
            <a:endParaRPr lang="en-US" sz="1800" dirty="0"/>
          </a:p>
          <a:p>
            <a:r>
              <a:rPr lang="en-US" sz="2000" dirty="0">
                <a:effectLst/>
              </a:rPr>
              <a:t>At least 50% of individuals with ASD do not have a comorbid intellectual disability (Centers for Disease Control &amp; Prevention,</a:t>
            </a:r>
            <a:r>
              <a:rPr lang="en-US" sz="2000" dirty="0">
                <a:solidFill>
                  <a:srgbClr val="0000FF"/>
                </a:solidFill>
                <a:effectLst/>
              </a:rPr>
              <a:t>2014</a:t>
            </a:r>
            <a:r>
              <a:rPr lang="en-US" sz="2000" dirty="0">
                <a:solidFill>
                  <a:srgbClr val="000000"/>
                </a:solidFill>
                <a:effectLst/>
              </a:rPr>
              <a:t>)</a:t>
            </a:r>
          </a:p>
          <a:p>
            <a:endParaRPr lang="en-US" sz="2000" dirty="0">
              <a:solidFill>
                <a:srgbClr val="000000"/>
              </a:solidFill>
              <a:effectLst/>
            </a:endParaRPr>
          </a:p>
          <a:p>
            <a:r>
              <a:rPr lang="en-US" sz="2000" dirty="0"/>
              <a:t>L</a:t>
            </a:r>
            <a:r>
              <a:rPr lang="en-US" sz="2000" dirty="0">
                <a:effectLst/>
              </a:rPr>
              <a:t>ower rates of participation in vocational and educational activities after graduating high school, </a:t>
            </a:r>
            <a:r>
              <a:rPr lang="en-US" sz="2000" i="1" u="sng" dirty="0">
                <a:effectLst/>
              </a:rPr>
              <a:t>even when compared to those with ASD and a comorbid ID</a:t>
            </a:r>
            <a:r>
              <a:rPr lang="en-US" sz="2000" dirty="0">
                <a:effectLst/>
              </a:rPr>
              <a:t> (Shattuck et al., </a:t>
            </a:r>
            <a:r>
              <a:rPr lang="en-US" sz="2000" dirty="0">
                <a:solidFill>
                  <a:srgbClr val="0000FF"/>
                </a:solidFill>
                <a:effectLst/>
              </a:rPr>
              <a:t>2012</a:t>
            </a:r>
            <a:r>
              <a:rPr lang="en-US" sz="2000" dirty="0">
                <a:effectLst/>
              </a:rPr>
              <a:t>)</a:t>
            </a:r>
          </a:p>
          <a:p>
            <a:endParaRPr lang="en-US" sz="2000" dirty="0">
              <a:effectLst/>
            </a:endParaRPr>
          </a:p>
          <a:p>
            <a:r>
              <a:rPr lang="en-US" sz="2000" dirty="0">
                <a:effectLst/>
              </a:rPr>
              <a:t>College graduation are lower for those with ASD as compared to those with typical development (Roux et al., </a:t>
            </a:r>
            <a:r>
              <a:rPr lang="en-US" sz="2000" dirty="0">
                <a:solidFill>
                  <a:srgbClr val="0000FF"/>
                </a:solidFill>
                <a:effectLst/>
              </a:rPr>
              <a:t>2015</a:t>
            </a:r>
            <a:r>
              <a:rPr lang="en-US" sz="2000" dirty="0">
                <a:effectLst/>
              </a:rPr>
              <a:t>)</a:t>
            </a:r>
          </a:p>
          <a:p>
            <a:endParaRPr lang="en-US" sz="2000" dirty="0">
              <a:effectLst/>
            </a:endParaRPr>
          </a:p>
          <a:p>
            <a:r>
              <a:rPr lang="en-US" sz="2000" dirty="0">
                <a:effectLst/>
              </a:rPr>
              <a:t>55% of young adults with ASD were employed, which was significantly lower when compared to other young adults with intellectual and developmental disabilities (Shattuck et al., </a:t>
            </a:r>
            <a:r>
              <a:rPr lang="en-US" sz="2000" dirty="0">
                <a:solidFill>
                  <a:srgbClr val="0000FF"/>
                </a:solidFill>
                <a:effectLst/>
              </a:rPr>
              <a:t>2012</a:t>
            </a:r>
            <a:r>
              <a:rPr lang="en-US" sz="2000" dirty="0">
                <a:effectLst/>
              </a:rPr>
              <a:t>)</a:t>
            </a:r>
          </a:p>
          <a:p>
            <a:endParaRPr lang="en-US" sz="2000" dirty="0">
              <a:effectLst/>
            </a:endParaRPr>
          </a:p>
          <a:p>
            <a:endParaRPr lang="en-US" dirty="0">
              <a:effectLst/>
              <a:latin typeface="Times"/>
            </a:endParaRPr>
          </a:p>
          <a:p>
            <a:endParaRPr lang="en-US" dirty="0">
              <a:solidFill>
                <a:srgbClr val="0000FF"/>
              </a:solidFill>
              <a:effectLst/>
              <a:latin typeface="Times"/>
            </a:endParaRPr>
          </a:p>
          <a:p>
            <a:endParaRPr lang="en-US" dirty="0"/>
          </a:p>
        </p:txBody>
      </p:sp>
    </p:spTree>
    <p:extLst>
      <p:ext uri="{BB962C8B-B14F-4D97-AF65-F5344CB8AC3E}">
        <p14:creationId xmlns:p14="http://schemas.microsoft.com/office/powerpoint/2010/main" val="204614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Creating Skill Programs in Schools</a:t>
            </a:r>
          </a:p>
        </p:txBody>
      </p:sp>
      <p:sp>
        <p:nvSpPr>
          <p:cNvPr id="2" name="Content Placeholder 1"/>
          <p:cNvSpPr>
            <a:spLocks noGrp="1"/>
          </p:cNvSpPr>
          <p:nvPr>
            <p:ph idx="1"/>
          </p:nvPr>
        </p:nvSpPr>
        <p:spPr/>
        <p:txBody>
          <a:bodyPr/>
          <a:lstStyle/>
          <a:p>
            <a:r>
              <a:rPr lang="en-US" dirty="0"/>
              <a:t>For learners with ASD and other DD</a:t>
            </a:r>
          </a:p>
          <a:p>
            <a:pPr lvl="1"/>
            <a:r>
              <a:rPr lang="en-US" dirty="0"/>
              <a:t>Support Team should rely on </a:t>
            </a:r>
            <a:r>
              <a:rPr lang="en-US" i="1" dirty="0"/>
              <a:t>good</a:t>
            </a:r>
            <a:r>
              <a:rPr lang="en-US" dirty="0"/>
              <a:t> assessment data </a:t>
            </a:r>
          </a:p>
          <a:p>
            <a:pPr lvl="1"/>
            <a:endParaRPr lang="en-US" dirty="0"/>
          </a:p>
          <a:p>
            <a:r>
              <a:rPr lang="en-US" dirty="0"/>
              <a:t>For most children with ASD a developmental assessment is typically used</a:t>
            </a:r>
          </a:p>
          <a:p>
            <a:pPr lvl="1"/>
            <a:r>
              <a:rPr lang="en-US" dirty="0"/>
              <a:t>Focus is on:</a:t>
            </a:r>
          </a:p>
          <a:p>
            <a:pPr lvl="2"/>
            <a:r>
              <a:rPr lang="en-US" dirty="0"/>
              <a:t>Early language skills</a:t>
            </a:r>
          </a:p>
          <a:p>
            <a:pPr lvl="2"/>
            <a:r>
              <a:rPr lang="en-US" dirty="0"/>
              <a:t>Developmental approach to language acquisition</a:t>
            </a:r>
          </a:p>
          <a:p>
            <a:pPr lvl="2"/>
            <a:r>
              <a:rPr lang="en-US" dirty="0"/>
              <a:t>Early conceptual skills</a:t>
            </a:r>
          </a:p>
          <a:p>
            <a:pPr lvl="1"/>
            <a:endParaRPr lang="en-US" dirty="0"/>
          </a:p>
        </p:txBody>
      </p:sp>
    </p:spTree>
    <p:extLst>
      <p:ext uri="{BB962C8B-B14F-4D97-AF65-F5344CB8AC3E}">
        <p14:creationId xmlns:p14="http://schemas.microsoft.com/office/powerpoint/2010/main" val="341243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8AC6A4-3107-C291-EC85-F647637CA60C}"/>
              </a:ext>
            </a:extLst>
          </p:cNvPr>
          <p:cNvSpPr>
            <a:spLocks noGrp="1"/>
          </p:cNvSpPr>
          <p:nvPr>
            <p:ph type="title"/>
          </p:nvPr>
        </p:nvSpPr>
        <p:spPr>
          <a:xfrm>
            <a:off x="609600" y="274638"/>
            <a:ext cx="10972800" cy="688857"/>
          </a:xfrm>
        </p:spPr>
        <p:txBody>
          <a:bodyPr>
            <a:normAutofit fontScale="90000"/>
          </a:bodyPr>
          <a:lstStyle/>
          <a:p>
            <a:r>
              <a:rPr lang="en-US" dirty="0"/>
              <a:t>Duncan, Little, &amp; Stark (2021)</a:t>
            </a:r>
          </a:p>
        </p:txBody>
      </p:sp>
      <p:sp>
        <p:nvSpPr>
          <p:cNvPr id="2" name="Content Placeholder 1">
            <a:extLst>
              <a:ext uri="{FF2B5EF4-FFF2-40B4-BE49-F238E27FC236}">
                <a16:creationId xmlns:a16="http://schemas.microsoft.com/office/drawing/2014/main" id="{C569D8D6-8D1B-88ED-6A61-1B22E8D19B0B}"/>
              </a:ext>
            </a:extLst>
          </p:cNvPr>
          <p:cNvSpPr>
            <a:spLocks noGrp="1"/>
          </p:cNvSpPr>
          <p:nvPr>
            <p:ph idx="1"/>
          </p:nvPr>
        </p:nvSpPr>
        <p:spPr>
          <a:xfrm>
            <a:off x="492998" y="1021061"/>
            <a:ext cx="11394202" cy="5379739"/>
          </a:xfrm>
        </p:spPr>
        <p:txBody>
          <a:bodyPr>
            <a:normAutofit/>
          </a:bodyPr>
          <a:lstStyle/>
          <a:p>
            <a:r>
              <a:rPr lang="en-US" sz="1800" dirty="0">
                <a:effectLst/>
              </a:rPr>
              <a:t>Approximately 50% of adults with ASD </a:t>
            </a:r>
            <a:r>
              <a:rPr lang="en-US" sz="1800" i="1" u="sng" dirty="0">
                <a:effectLst/>
              </a:rPr>
              <a:t>without ID </a:t>
            </a:r>
            <a:r>
              <a:rPr lang="en-US" sz="1800" dirty="0">
                <a:effectLst/>
              </a:rPr>
              <a:t>are living with their parents and require significant supports with everyday activities (</a:t>
            </a:r>
            <a:r>
              <a:rPr lang="en-US" sz="1800" dirty="0" err="1">
                <a:effectLst/>
              </a:rPr>
              <a:t>Magiati</a:t>
            </a:r>
            <a:r>
              <a:rPr lang="en-US" sz="1800" dirty="0"/>
              <a:t> </a:t>
            </a:r>
            <a:r>
              <a:rPr lang="en-US" sz="1800" dirty="0">
                <a:effectLst/>
              </a:rPr>
              <a:t>et al., </a:t>
            </a:r>
            <a:r>
              <a:rPr lang="en-US" sz="1800" dirty="0">
                <a:solidFill>
                  <a:srgbClr val="0000FF"/>
                </a:solidFill>
                <a:effectLst/>
              </a:rPr>
              <a:t>2014</a:t>
            </a:r>
            <a:r>
              <a:rPr lang="en-US" sz="1800" dirty="0">
                <a:effectLst/>
              </a:rPr>
              <a:t>).</a:t>
            </a:r>
          </a:p>
          <a:p>
            <a:pPr lvl="1"/>
            <a:r>
              <a:rPr lang="en-US" sz="1400" dirty="0"/>
              <a:t>T</a:t>
            </a:r>
            <a:r>
              <a:rPr lang="en-US" sz="1400" dirty="0">
                <a:effectLst/>
              </a:rPr>
              <a:t>hese adolescents may be doing well in areas such as academics, they do not have the life skills to allow them to truly thrive in the in the real world</a:t>
            </a:r>
          </a:p>
          <a:p>
            <a:pPr lvl="1"/>
            <a:endParaRPr lang="en-US" sz="1400" dirty="0">
              <a:effectLst/>
            </a:endParaRPr>
          </a:p>
          <a:p>
            <a:r>
              <a:rPr lang="en-US" sz="1800" dirty="0"/>
              <a:t>While core deficits are social, communication, and behavior, DLS is also significantly below chronological age </a:t>
            </a:r>
            <a:r>
              <a:rPr lang="en-US" sz="1800" dirty="0">
                <a:effectLst/>
              </a:rPr>
              <a:t>(Duncan &amp; Bishop, </a:t>
            </a:r>
            <a:r>
              <a:rPr lang="en-US" sz="1800" dirty="0">
                <a:solidFill>
                  <a:srgbClr val="0000FF"/>
                </a:solidFill>
                <a:effectLst/>
              </a:rPr>
              <a:t>2015</a:t>
            </a:r>
            <a:r>
              <a:rPr lang="en-US" sz="1800" dirty="0">
                <a:effectLst/>
              </a:rPr>
              <a:t>; </a:t>
            </a:r>
            <a:r>
              <a:rPr lang="en-US" sz="1800" dirty="0" err="1">
                <a:effectLst/>
              </a:rPr>
              <a:t>Kanne</a:t>
            </a:r>
            <a:r>
              <a:rPr lang="en-US" sz="1800" dirty="0">
                <a:effectLst/>
              </a:rPr>
              <a:t> et al., </a:t>
            </a:r>
            <a:r>
              <a:rPr lang="en-US" sz="1800" dirty="0">
                <a:solidFill>
                  <a:srgbClr val="0000FF"/>
                </a:solidFill>
                <a:effectLst/>
              </a:rPr>
              <a:t>2011</a:t>
            </a:r>
            <a:r>
              <a:rPr lang="en-US" sz="1800" dirty="0">
                <a:effectLst/>
              </a:rPr>
              <a:t>)</a:t>
            </a:r>
          </a:p>
          <a:p>
            <a:endParaRPr lang="en-US" sz="1800" dirty="0">
              <a:effectLst/>
            </a:endParaRPr>
          </a:p>
          <a:p>
            <a:r>
              <a:rPr lang="en-US" sz="2000" dirty="0">
                <a:effectLst/>
              </a:rPr>
              <a:t>DLS required for everyday independence at home, school, and in the community and are typically acquired by certain ages throughout one’s development </a:t>
            </a:r>
          </a:p>
          <a:p>
            <a:pPr lvl="1"/>
            <a:r>
              <a:rPr lang="en-US" sz="1600" dirty="0">
                <a:effectLst/>
              </a:rPr>
              <a:t>most 2–3-year-olds learn to dress and feed themselves</a:t>
            </a:r>
          </a:p>
          <a:p>
            <a:pPr lvl="1"/>
            <a:r>
              <a:rPr lang="en-US" sz="1600" dirty="0">
                <a:effectLst/>
              </a:rPr>
              <a:t>most 8–10-year-olds are able to bathe themselves independently</a:t>
            </a:r>
          </a:p>
          <a:p>
            <a:pPr lvl="1"/>
            <a:endParaRPr lang="en-US" sz="1600" dirty="0">
              <a:effectLst/>
            </a:endParaRPr>
          </a:p>
          <a:p>
            <a:r>
              <a:rPr lang="en-US" sz="2000" dirty="0">
                <a:effectLst/>
              </a:rPr>
              <a:t>Adolescents with ASD </a:t>
            </a:r>
            <a:r>
              <a:rPr lang="en-US" sz="2000" i="1" u="sng" dirty="0">
                <a:effectLst/>
              </a:rPr>
              <a:t>with average or above average cognitive abilities </a:t>
            </a:r>
            <a:r>
              <a:rPr lang="en-US" sz="2000" dirty="0">
                <a:effectLst/>
              </a:rPr>
              <a:t>may have DLS that are 6 to 8 years or more below their age (Duncan &amp; Bishop, </a:t>
            </a:r>
            <a:r>
              <a:rPr lang="en-US" sz="2000" dirty="0">
                <a:solidFill>
                  <a:srgbClr val="0000FF"/>
                </a:solidFill>
                <a:effectLst/>
              </a:rPr>
              <a:t>2015</a:t>
            </a:r>
            <a:r>
              <a:rPr lang="en-US" sz="2000" dirty="0">
                <a:effectLst/>
              </a:rPr>
              <a:t>; </a:t>
            </a:r>
            <a:r>
              <a:rPr lang="en-US" sz="2000" dirty="0" err="1">
                <a:effectLst/>
              </a:rPr>
              <a:t>Kanne</a:t>
            </a:r>
            <a:r>
              <a:rPr lang="en-US" sz="2000" dirty="0">
                <a:effectLst/>
              </a:rPr>
              <a:t> et al.,</a:t>
            </a:r>
            <a:r>
              <a:rPr lang="en-US" sz="2000" dirty="0">
                <a:solidFill>
                  <a:srgbClr val="0000FF"/>
                </a:solidFill>
                <a:effectLst/>
              </a:rPr>
              <a:t>2011</a:t>
            </a:r>
            <a:r>
              <a:rPr lang="en-US" sz="2000" dirty="0">
                <a:solidFill>
                  <a:srgbClr val="000000"/>
                </a:solidFill>
                <a:effectLst/>
              </a:rPr>
              <a:t>).</a:t>
            </a:r>
            <a:endParaRPr lang="en-US" sz="2000" dirty="0">
              <a:solidFill>
                <a:srgbClr val="0000FF"/>
              </a:solidFill>
              <a:effectLst/>
            </a:endParaRPr>
          </a:p>
        </p:txBody>
      </p:sp>
    </p:spTree>
    <p:extLst>
      <p:ext uri="{BB962C8B-B14F-4D97-AF65-F5344CB8AC3E}">
        <p14:creationId xmlns:p14="http://schemas.microsoft.com/office/powerpoint/2010/main" val="380051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7297B-009B-B128-F089-EE0B7A3CDE7A}"/>
              </a:ext>
            </a:extLst>
          </p:cNvPr>
          <p:cNvSpPr>
            <a:spLocks noGrp="1"/>
          </p:cNvSpPr>
          <p:nvPr>
            <p:ph type="title"/>
          </p:nvPr>
        </p:nvSpPr>
        <p:spPr>
          <a:xfrm>
            <a:off x="609600" y="274638"/>
            <a:ext cx="10972800" cy="576070"/>
          </a:xfrm>
        </p:spPr>
        <p:txBody>
          <a:bodyPr>
            <a:normAutofit fontScale="90000"/>
          </a:bodyPr>
          <a:lstStyle/>
          <a:p>
            <a:r>
              <a:rPr lang="en-US" dirty="0"/>
              <a:t>Duncan, Little, &amp; Stark (2021)</a:t>
            </a:r>
          </a:p>
        </p:txBody>
      </p:sp>
      <p:sp>
        <p:nvSpPr>
          <p:cNvPr id="2" name="Content Placeholder 1">
            <a:extLst>
              <a:ext uri="{FF2B5EF4-FFF2-40B4-BE49-F238E27FC236}">
                <a16:creationId xmlns:a16="http://schemas.microsoft.com/office/drawing/2014/main" id="{1187E8CC-B694-43FC-DD0B-712596615F61}"/>
              </a:ext>
            </a:extLst>
          </p:cNvPr>
          <p:cNvSpPr>
            <a:spLocks noGrp="1"/>
          </p:cNvSpPr>
          <p:nvPr>
            <p:ph idx="1"/>
          </p:nvPr>
        </p:nvSpPr>
        <p:spPr>
          <a:xfrm>
            <a:off x="456176" y="971965"/>
            <a:ext cx="11296011" cy="5520889"/>
          </a:xfrm>
        </p:spPr>
        <p:txBody>
          <a:bodyPr/>
          <a:lstStyle/>
          <a:p>
            <a:r>
              <a:rPr lang="en-US" sz="2000" dirty="0">
                <a:effectLst/>
              </a:rPr>
              <a:t>Several studies have identified DLS as a predictor of a more positive and successful adult outcome for adolescents with ASD (Clarke et al., </a:t>
            </a:r>
            <a:r>
              <a:rPr lang="en-US" sz="2000" dirty="0">
                <a:solidFill>
                  <a:srgbClr val="0000FF"/>
                </a:solidFill>
                <a:effectLst/>
              </a:rPr>
              <a:t>2020</a:t>
            </a:r>
            <a:r>
              <a:rPr lang="en-US" sz="2000" dirty="0">
                <a:effectLst/>
              </a:rPr>
              <a:t>; Farley et al., </a:t>
            </a:r>
            <a:r>
              <a:rPr lang="en-US" sz="2000" dirty="0">
                <a:solidFill>
                  <a:srgbClr val="0000FF"/>
                </a:solidFill>
                <a:effectLst/>
              </a:rPr>
              <a:t>2009</a:t>
            </a:r>
            <a:r>
              <a:rPr lang="en-US" sz="2000" dirty="0">
                <a:effectLst/>
              </a:rPr>
              <a:t>; Klinger et al., </a:t>
            </a:r>
            <a:r>
              <a:rPr lang="en-US" sz="2000" dirty="0">
                <a:solidFill>
                  <a:srgbClr val="0000FF"/>
                </a:solidFill>
                <a:effectLst/>
              </a:rPr>
              <a:t>2015</a:t>
            </a:r>
            <a:r>
              <a:rPr lang="en-US" sz="2000" dirty="0">
                <a:effectLst/>
              </a:rPr>
              <a:t>; Smith et al., </a:t>
            </a:r>
            <a:r>
              <a:rPr lang="en-US" sz="2000" dirty="0">
                <a:solidFill>
                  <a:srgbClr val="0000FF"/>
                </a:solidFill>
                <a:effectLst/>
              </a:rPr>
              <a:t>2012</a:t>
            </a:r>
            <a:r>
              <a:rPr lang="en-US" sz="2000" dirty="0">
                <a:effectLst/>
              </a:rPr>
              <a:t>; Taylor &amp; </a:t>
            </a:r>
            <a:r>
              <a:rPr lang="en-US" sz="2000" dirty="0" err="1">
                <a:effectLst/>
              </a:rPr>
              <a:t>Mailick</a:t>
            </a:r>
            <a:r>
              <a:rPr lang="en-US" sz="2000" dirty="0">
                <a:effectLst/>
              </a:rPr>
              <a:t>, </a:t>
            </a:r>
            <a:r>
              <a:rPr lang="en-US" sz="2000" dirty="0">
                <a:solidFill>
                  <a:srgbClr val="0000FF"/>
                </a:solidFill>
                <a:effectLst/>
              </a:rPr>
              <a:t>2014</a:t>
            </a:r>
            <a:r>
              <a:rPr lang="en-US" sz="2000" dirty="0">
                <a:effectLst/>
              </a:rPr>
              <a:t>).</a:t>
            </a:r>
          </a:p>
          <a:p>
            <a:pPr lvl="1"/>
            <a:r>
              <a:rPr lang="en-US" sz="1600" dirty="0">
                <a:effectLst/>
              </a:rPr>
              <a:t>Those who had higher DLS were more likely to pursue postsecondary education and be employed (Clarke et al., </a:t>
            </a:r>
            <a:r>
              <a:rPr lang="en-US" sz="1600" dirty="0">
                <a:solidFill>
                  <a:srgbClr val="0000FF"/>
                </a:solidFill>
                <a:effectLst/>
              </a:rPr>
              <a:t>2020</a:t>
            </a:r>
            <a:r>
              <a:rPr lang="en-US" sz="1600" dirty="0">
                <a:effectLst/>
              </a:rPr>
              <a:t>)</a:t>
            </a:r>
          </a:p>
          <a:p>
            <a:pPr lvl="1"/>
            <a:endParaRPr lang="en-US" sz="1600" dirty="0">
              <a:effectLst/>
            </a:endParaRPr>
          </a:p>
          <a:p>
            <a:r>
              <a:rPr lang="en-US" sz="2000" dirty="0">
                <a:effectLst/>
              </a:rPr>
              <a:t>These poor outcomes in adulthood are both unexpected and sobering because </a:t>
            </a:r>
            <a:r>
              <a:rPr lang="en-US" sz="2000" i="1" dirty="0">
                <a:effectLst/>
              </a:rPr>
              <a:t>parents and professionals often expect adolescents with ASD without ID to make a successful and seamless transition </a:t>
            </a:r>
            <a:r>
              <a:rPr lang="en-US" sz="2000" dirty="0">
                <a:effectLst/>
              </a:rPr>
              <a:t>to the adult world </a:t>
            </a:r>
            <a:r>
              <a:rPr lang="en-US" sz="2000" i="1" u="sng" dirty="0">
                <a:effectLst/>
              </a:rPr>
              <a:t>because of their intact cognitive abilities</a:t>
            </a:r>
            <a:r>
              <a:rPr lang="en-US" sz="2000" dirty="0">
                <a:effectLst/>
              </a:rPr>
              <a:t>.</a:t>
            </a:r>
          </a:p>
          <a:p>
            <a:endParaRPr lang="en-US" sz="2000" dirty="0">
              <a:effectLst/>
            </a:endParaRPr>
          </a:p>
          <a:p>
            <a:r>
              <a:rPr lang="en-US" sz="2000" dirty="0">
                <a:effectLst/>
              </a:rPr>
              <a:t>There are a range of evidence-based strategies that have been identified for targeting adaptive behavior, including DLS, in adolescents with ASD utilizing various behavioral strategies </a:t>
            </a:r>
          </a:p>
          <a:p>
            <a:endParaRPr lang="en-US" sz="2000" dirty="0">
              <a:effectLst/>
            </a:endParaRPr>
          </a:p>
          <a:p>
            <a:pPr lvl="1"/>
            <a:r>
              <a:rPr lang="en-US" sz="1600" dirty="0">
                <a:effectLst/>
              </a:rPr>
              <a:t>(e.g., </a:t>
            </a:r>
            <a:r>
              <a:rPr lang="en-US" sz="1600" b="1" u="sng" dirty="0">
                <a:effectLst/>
              </a:rPr>
              <a:t>direct instruction, reinforcement, chaining, task analysis, prompting</a:t>
            </a:r>
            <a:r>
              <a:rPr lang="en-US" sz="1600" dirty="0">
                <a:effectLst/>
              </a:rPr>
              <a:t>) and technology, visual supports, and video modeling (Bennett &amp;Dukes, </a:t>
            </a:r>
            <a:r>
              <a:rPr lang="en-US" sz="1600" dirty="0">
                <a:solidFill>
                  <a:srgbClr val="0000FF"/>
                </a:solidFill>
                <a:effectLst/>
              </a:rPr>
              <a:t>2014</a:t>
            </a:r>
            <a:r>
              <a:rPr lang="en-US" sz="1600" dirty="0">
                <a:effectLst/>
              </a:rPr>
              <a:t>; Flynn &amp; Healy, </a:t>
            </a:r>
            <a:r>
              <a:rPr lang="en-US" sz="1600" dirty="0">
                <a:solidFill>
                  <a:srgbClr val="0000FF"/>
                </a:solidFill>
                <a:effectLst/>
              </a:rPr>
              <a:t>2012</a:t>
            </a:r>
            <a:r>
              <a:rPr lang="en-US" sz="1600" dirty="0">
                <a:effectLst/>
              </a:rPr>
              <a:t>; Hume &amp; Reynolds,</a:t>
            </a:r>
            <a:r>
              <a:rPr lang="en-US" sz="1600" dirty="0">
                <a:solidFill>
                  <a:srgbClr val="0000FF"/>
                </a:solidFill>
                <a:effectLst/>
              </a:rPr>
              <a:t>2010</a:t>
            </a:r>
            <a:r>
              <a:rPr lang="en-US" sz="1600" dirty="0">
                <a:effectLst/>
              </a:rPr>
              <a:t>; Matson et al., </a:t>
            </a:r>
            <a:r>
              <a:rPr lang="en-US" sz="1600" dirty="0">
                <a:solidFill>
                  <a:srgbClr val="0000FF"/>
                </a:solidFill>
                <a:effectLst/>
              </a:rPr>
              <a:t>2012</a:t>
            </a:r>
            <a:r>
              <a:rPr lang="en-US" sz="1600" dirty="0">
                <a:effectLst/>
              </a:rPr>
              <a:t>; </a:t>
            </a:r>
            <a:r>
              <a:rPr lang="en-US" sz="1600" dirty="0" err="1">
                <a:effectLst/>
              </a:rPr>
              <a:t>Mechling</a:t>
            </a:r>
            <a:r>
              <a:rPr lang="en-US" sz="1600" dirty="0">
                <a:effectLst/>
              </a:rPr>
              <a:t> et al., </a:t>
            </a:r>
            <a:r>
              <a:rPr lang="en-US" sz="1600" dirty="0">
                <a:solidFill>
                  <a:srgbClr val="0000FF"/>
                </a:solidFill>
                <a:effectLst/>
              </a:rPr>
              <a:t>2009</a:t>
            </a:r>
            <a:r>
              <a:rPr lang="en-US" sz="1600" dirty="0">
                <a:effectLst/>
              </a:rPr>
              <a:t>; National Autism Center, </a:t>
            </a:r>
            <a:r>
              <a:rPr lang="en-US" sz="1600" dirty="0">
                <a:solidFill>
                  <a:srgbClr val="0000FF"/>
                </a:solidFill>
                <a:effectLst/>
              </a:rPr>
              <a:t>2015</a:t>
            </a:r>
            <a:r>
              <a:rPr lang="en-US" sz="1600" dirty="0">
                <a:effectLst/>
              </a:rPr>
              <a:t>; </a:t>
            </a:r>
            <a:r>
              <a:rPr lang="en-US" sz="1600" dirty="0" err="1">
                <a:effectLst/>
              </a:rPr>
              <a:t>Palmen</a:t>
            </a:r>
            <a:r>
              <a:rPr lang="en-US" sz="1600" dirty="0">
                <a:effectLst/>
              </a:rPr>
              <a:t> et al., </a:t>
            </a:r>
            <a:r>
              <a:rPr lang="en-US" sz="1600" dirty="0">
                <a:solidFill>
                  <a:srgbClr val="0000FF"/>
                </a:solidFill>
                <a:effectLst/>
              </a:rPr>
              <a:t>2012</a:t>
            </a:r>
            <a:r>
              <a:rPr lang="en-US" sz="1600" dirty="0">
                <a:effectLst/>
              </a:rPr>
              <a:t>; Wong et al.,</a:t>
            </a:r>
            <a:r>
              <a:rPr lang="en-US" sz="1600" dirty="0">
                <a:solidFill>
                  <a:srgbClr val="0000FF"/>
                </a:solidFill>
                <a:effectLst/>
              </a:rPr>
              <a:t>2015</a:t>
            </a:r>
            <a:r>
              <a:rPr lang="en-US" sz="1600" dirty="0">
                <a:solidFill>
                  <a:srgbClr val="000000"/>
                </a:solidFill>
                <a:effectLst/>
              </a:rPr>
              <a:t>).</a:t>
            </a:r>
            <a:endParaRPr lang="en-US" sz="1600" dirty="0">
              <a:solidFill>
                <a:srgbClr val="0000FF"/>
              </a:solidFill>
              <a:effectLst/>
            </a:endParaRPr>
          </a:p>
          <a:p>
            <a:endParaRPr lang="en-US" sz="2000" dirty="0">
              <a:effectLst/>
            </a:endParaRPr>
          </a:p>
          <a:p>
            <a:pPr lvl="1"/>
            <a:endParaRPr lang="en-US" sz="1600" dirty="0">
              <a:effectLst/>
              <a:latin typeface="Times"/>
            </a:endParaRPr>
          </a:p>
          <a:p>
            <a:endParaRPr lang="en-US" dirty="0"/>
          </a:p>
        </p:txBody>
      </p:sp>
    </p:spTree>
    <p:extLst>
      <p:ext uri="{BB962C8B-B14F-4D97-AF65-F5344CB8AC3E}">
        <p14:creationId xmlns:p14="http://schemas.microsoft.com/office/powerpoint/2010/main" val="2012322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35375C-1283-5649-ABEB-EF225EA3E6C9}"/>
              </a:ext>
            </a:extLst>
          </p:cNvPr>
          <p:cNvSpPr>
            <a:spLocks noGrp="1"/>
          </p:cNvSpPr>
          <p:nvPr>
            <p:ph type="title"/>
          </p:nvPr>
        </p:nvSpPr>
        <p:spPr>
          <a:xfrm>
            <a:off x="609600" y="274638"/>
            <a:ext cx="10972800" cy="576070"/>
          </a:xfrm>
        </p:spPr>
        <p:txBody>
          <a:bodyPr>
            <a:normAutofit fontScale="90000"/>
          </a:bodyPr>
          <a:lstStyle/>
          <a:p>
            <a:r>
              <a:rPr lang="en-US" dirty="0"/>
              <a:t>So… What Does all This Mean?</a:t>
            </a:r>
          </a:p>
        </p:txBody>
      </p:sp>
      <p:sp>
        <p:nvSpPr>
          <p:cNvPr id="2" name="Content Placeholder 1">
            <a:extLst>
              <a:ext uri="{FF2B5EF4-FFF2-40B4-BE49-F238E27FC236}">
                <a16:creationId xmlns:a16="http://schemas.microsoft.com/office/drawing/2014/main" id="{46CC1D61-E01D-F34C-8B38-9355DE30F556}"/>
              </a:ext>
            </a:extLst>
          </p:cNvPr>
          <p:cNvSpPr>
            <a:spLocks noGrp="1"/>
          </p:cNvSpPr>
          <p:nvPr>
            <p:ph idx="1"/>
          </p:nvPr>
        </p:nvSpPr>
        <p:spPr>
          <a:xfrm>
            <a:off x="435979" y="1076215"/>
            <a:ext cx="11404921" cy="4757426"/>
          </a:xfrm>
        </p:spPr>
        <p:txBody>
          <a:bodyPr/>
          <a:lstStyle/>
          <a:p>
            <a:r>
              <a:rPr lang="en-US" dirty="0"/>
              <a:t>Need to be aware of the facts related to outcomes and ways we can attempt to change outcomes</a:t>
            </a:r>
          </a:p>
          <a:p>
            <a:endParaRPr lang="en-US" dirty="0"/>
          </a:p>
          <a:p>
            <a:r>
              <a:rPr lang="en-US" dirty="0"/>
              <a:t>There is an overreliance on developmental assessments and curriculum past the point at which many skills can or will likely be achieved </a:t>
            </a:r>
          </a:p>
          <a:p>
            <a:endParaRPr lang="en-US" dirty="0"/>
          </a:p>
          <a:p>
            <a:r>
              <a:rPr lang="en-US" dirty="0"/>
              <a:t>Prioritization for functional communication over spoken language should occur earlier for many learners</a:t>
            </a:r>
          </a:p>
        </p:txBody>
      </p:sp>
    </p:spTree>
    <p:extLst>
      <p:ext uri="{BB962C8B-B14F-4D97-AF65-F5344CB8AC3E}">
        <p14:creationId xmlns:p14="http://schemas.microsoft.com/office/powerpoint/2010/main" val="1858046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C48E2E-8BAF-EE4D-9D0E-3E6AF7BC1F75}"/>
              </a:ext>
            </a:extLst>
          </p:cNvPr>
          <p:cNvSpPr>
            <a:spLocks noGrp="1"/>
          </p:cNvSpPr>
          <p:nvPr>
            <p:ph type="title"/>
          </p:nvPr>
        </p:nvSpPr>
        <p:spPr>
          <a:xfrm>
            <a:off x="609600" y="274638"/>
            <a:ext cx="10972800" cy="720785"/>
          </a:xfrm>
        </p:spPr>
        <p:txBody>
          <a:bodyPr/>
          <a:lstStyle/>
          <a:p>
            <a:r>
              <a:rPr lang="en-US" dirty="0"/>
              <a:t>So… What Does all This Mean?</a:t>
            </a:r>
          </a:p>
        </p:txBody>
      </p:sp>
      <p:sp>
        <p:nvSpPr>
          <p:cNvPr id="2" name="Content Placeholder 1">
            <a:extLst>
              <a:ext uri="{FF2B5EF4-FFF2-40B4-BE49-F238E27FC236}">
                <a16:creationId xmlns:a16="http://schemas.microsoft.com/office/drawing/2014/main" id="{23A43A17-A3E4-2E4E-8D2C-1CFC68EC05AA}"/>
              </a:ext>
            </a:extLst>
          </p:cNvPr>
          <p:cNvSpPr>
            <a:spLocks noGrp="1"/>
          </p:cNvSpPr>
          <p:nvPr>
            <p:ph idx="1"/>
          </p:nvPr>
        </p:nvSpPr>
        <p:spPr>
          <a:xfrm>
            <a:off x="447555" y="995423"/>
            <a:ext cx="11485944" cy="4919240"/>
          </a:xfrm>
        </p:spPr>
        <p:txBody>
          <a:bodyPr>
            <a:normAutofit lnSpcReduction="10000"/>
          </a:bodyPr>
          <a:lstStyle/>
          <a:p>
            <a:r>
              <a:rPr lang="en-US" dirty="0"/>
              <a:t>DLS Deficits exist in ASD and DD populations, ASD experiences especially poor outcomes</a:t>
            </a:r>
          </a:p>
          <a:p>
            <a:endParaRPr lang="en-US" dirty="0"/>
          </a:p>
          <a:p>
            <a:r>
              <a:rPr lang="en-US" dirty="0"/>
              <a:t>Need earlier inclusion of DLS into EIBI programs because doing so changes outcomes by years</a:t>
            </a:r>
          </a:p>
          <a:p>
            <a:endParaRPr lang="en-US" dirty="0"/>
          </a:p>
          <a:p>
            <a:r>
              <a:rPr lang="en-US" dirty="0"/>
              <a:t>More intervention leads to better outcomes</a:t>
            </a:r>
          </a:p>
          <a:p>
            <a:endParaRPr lang="en-US" dirty="0"/>
          </a:p>
          <a:p>
            <a:r>
              <a:rPr lang="en-US" dirty="0"/>
              <a:t>Earlier intervention leads to better outcomes</a:t>
            </a:r>
          </a:p>
          <a:p>
            <a:endParaRPr lang="en-US" dirty="0"/>
          </a:p>
          <a:p>
            <a:r>
              <a:rPr lang="en-US" dirty="0"/>
              <a:t>Change attitudes about functional skills</a:t>
            </a:r>
          </a:p>
        </p:txBody>
      </p:sp>
    </p:spTree>
    <p:extLst>
      <p:ext uri="{BB962C8B-B14F-4D97-AF65-F5344CB8AC3E}">
        <p14:creationId xmlns:p14="http://schemas.microsoft.com/office/powerpoint/2010/main" val="43425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95967" y="1224568"/>
            <a:ext cx="10762444" cy="4830763"/>
          </a:xfrm>
        </p:spPr>
        <p:txBody>
          <a:bodyPr>
            <a:normAutofit/>
          </a:bodyPr>
          <a:lstStyle/>
          <a:p>
            <a:r>
              <a:rPr lang="en-US" dirty="0"/>
              <a:t>Skills that if the learner does not do, someone will have to do for him</a:t>
            </a:r>
          </a:p>
          <a:p>
            <a:endParaRPr lang="en-US" dirty="0"/>
          </a:p>
          <a:p>
            <a:r>
              <a:rPr lang="en-US" dirty="0"/>
              <a:t>Skills that can be used everyday</a:t>
            </a:r>
          </a:p>
          <a:p>
            <a:endParaRPr lang="en-US" dirty="0"/>
          </a:p>
          <a:p>
            <a:r>
              <a:rPr lang="en-US" dirty="0"/>
              <a:t>Skills that will lead to independence</a:t>
            </a:r>
          </a:p>
          <a:p>
            <a:endParaRPr lang="en-US" dirty="0"/>
          </a:p>
          <a:p>
            <a:r>
              <a:rPr lang="en-US" dirty="0"/>
              <a:t>Skills that are helpful or useful</a:t>
            </a:r>
          </a:p>
          <a:p>
            <a:endParaRPr lang="en-US" dirty="0"/>
          </a:p>
          <a:p>
            <a:r>
              <a:rPr lang="en-US" dirty="0"/>
              <a:t>Skills that allow learner to access different settings</a:t>
            </a:r>
          </a:p>
          <a:p>
            <a:endParaRPr lang="en-US" dirty="0"/>
          </a:p>
        </p:txBody>
      </p:sp>
      <p:sp>
        <p:nvSpPr>
          <p:cNvPr id="4" name="Title 3"/>
          <p:cNvSpPr>
            <a:spLocks noGrp="1"/>
          </p:cNvSpPr>
          <p:nvPr>
            <p:ph type="title"/>
          </p:nvPr>
        </p:nvSpPr>
        <p:spPr/>
        <p:txBody>
          <a:bodyPr/>
          <a:lstStyle/>
          <a:p>
            <a:r>
              <a:rPr lang="en-US" dirty="0"/>
              <a:t>Functional Skills</a:t>
            </a:r>
          </a:p>
        </p:txBody>
      </p:sp>
    </p:spTree>
    <p:extLst>
      <p:ext uri="{BB962C8B-B14F-4D97-AF65-F5344CB8AC3E}">
        <p14:creationId xmlns:p14="http://schemas.microsoft.com/office/powerpoint/2010/main" val="1168813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We need to have learner learning to be independent with all skills possible</a:t>
            </a:r>
          </a:p>
          <a:p>
            <a:endParaRPr lang="en-US" dirty="0"/>
          </a:p>
          <a:p>
            <a:r>
              <a:rPr lang="en-US" dirty="0"/>
              <a:t>Let Me Do It For you.... </a:t>
            </a:r>
          </a:p>
          <a:p>
            <a:r>
              <a:rPr lang="en-US" dirty="0"/>
              <a:t>I don’t trust him to ..... </a:t>
            </a:r>
          </a:p>
          <a:p>
            <a:r>
              <a:rPr lang="en-US" dirty="0"/>
              <a:t>He can’t do it by himself </a:t>
            </a:r>
          </a:p>
          <a:p>
            <a:r>
              <a:rPr lang="en-US" dirty="0"/>
              <a:t>I can do it faster ....</a:t>
            </a:r>
          </a:p>
          <a:p>
            <a:r>
              <a:rPr lang="en-US" dirty="0"/>
              <a:t>It’s my job as his parent or teacher CAUTION!!!!</a:t>
            </a:r>
          </a:p>
          <a:p>
            <a:endParaRPr lang="en-US" dirty="0"/>
          </a:p>
        </p:txBody>
      </p:sp>
      <p:sp>
        <p:nvSpPr>
          <p:cNvPr id="3" name="Title 2"/>
          <p:cNvSpPr>
            <a:spLocks noGrp="1"/>
          </p:cNvSpPr>
          <p:nvPr>
            <p:ph type="title"/>
          </p:nvPr>
        </p:nvSpPr>
        <p:spPr/>
        <p:txBody>
          <a:bodyPr>
            <a:noAutofit/>
          </a:bodyPr>
          <a:lstStyle/>
          <a:p>
            <a:r>
              <a:rPr lang="en-US" sz="3200" dirty="0">
                <a:solidFill>
                  <a:schemeClr val="tx1"/>
                </a:solidFill>
              </a:rPr>
              <a:t>Self-imposed Barriers to Independence </a:t>
            </a:r>
          </a:p>
        </p:txBody>
      </p:sp>
    </p:spTree>
    <p:extLst>
      <p:ext uri="{BB962C8B-B14F-4D97-AF65-F5344CB8AC3E}">
        <p14:creationId xmlns:p14="http://schemas.microsoft.com/office/powerpoint/2010/main" val="3732528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17638"/>
            <a:ext cx="8229600" cy="4439478"/>
          </a:xfrm>
        </p:spPr>
        <p:txBody>
          <a:bodyPr>
            <a:normAutofit lnSpcReduction="10000"/>
          </a:bodyPr>
          <a:lstStyle/>
          <a:p>
            <a:r>
              <a:rPr lang="en-US" dirty="0"/>
              <a:t>Take care of themselves</a:t>
            </a:r>
          </a:p>
          <a:p>
            <a:r>
              <a:rPr lang="en-US" dirty="0"/>
              <a:t>Help themselves</a:t>
            </a:r>
          </a:p>
          <a:p>
            <a:r>
              <a:rPr lang="en-US" dirty="0"/>
              <a:t>Self confidence</a:t>
            </a:r>
          </a:p>
          <a:p>
            <a:r>
              <a:rPr lang="en-US" dirty="0"/>
              <a:t>Improve school placement</a:t>
            </a:r>
          </a:p>
          <a:p>
            <a:r>
              <a:rPr lang="en-US" dirty="0"/>
              <a:t>Improve living options</a:t>
            </a:r>
          </a:p>
          <a:p>
            <a:r>
              <a:rPr lang="en-US" dirty="0"/>
              <a:t>Improve vocational options</a:t>
            </a:r>
          </a:p>
          <a:p>
            <a:r>
              <a:rPr lang="en-US" dirty="0"/>
              <a:t>Decrease need for support personnel</a:t>
            </a:r>
          </a:p>
          <a:p>
            <a:r>
              <a:rPr lang="en-US" dirty="0"/>
              <a:t>Personal freedom</a:t>
            </a:r>
          </a:p>
          <a:p>
            <a:r>
              <a:rPr lang="en-US" dirty="0"/>
              <a:t>Perception of others</a:t>
            </a:r>
          </a:p>
          <a:p>
            <a:r>
              <a:rPr lang="en-US" dirty="0"/>
              <a:t>Social opportunity</a:t>
            </a:r>
          </a:p>
        </p:txBody>
      </p:sp>
      <p:sp>
        <p:nvSpPr>
          <p:cNvPr id="2" name="Title 1"/>
          <p:cNvSpPr>
            <a:spLocks noGrp="1"/>
          </p:cNvSpPr>
          <p:nvPr>
            <p:ph type="title"/>
          </p:nvPr>
        </p:nvSpPr>
        <p:spPr/>
        <p:txBody>
          <a:bodyPr/>
          <a:lstStyle/>
          <a:p>
            <a:r>
              <a:rPr lang="en-US" dirty="0"/>
              <a:t>Benefits?</a:t>
            </a:r>
          </a:p>
        </p:txBody>
      </p:sp>
    </p:spTree>
    <p:extLst>
      <p:ext uri="{BB962C8B-B14F-4D97-AF65-F5344CB8AC3E}">
        <p14:creationId xmlns:p14="http://schemas.microsoft.com/office/powerpoint/2010/main" val="42085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029200"/>
          </a:xfrm>
        </p:spPr>
        <p:txBody>
          <a:bodyPr>
            <a:normAutofit lnSpcReduction="10000"/>
          </a:bodyPr>
          <a:lstStyle/>
          <a:p>
            <a:r>
              <a:rPr lang="en-US" dirty="0"/>
              <a:t>When learners are young!</a:t>
            </a:r>
          </a:p>
          <a:p>
            <a:pPr lvl="1"/>
            <a:r>
              <a:rPr lang="en-US" dirty="0"/>
              <a:t>Toileting</a:t>
            </a:r>
          </a:p>
          <a:p>
            <a:pPr lvl="1"/>
            <a:r>
              <a:rPr lang="en-US" dirty="0"/>
              <a:t>Washing hands</a:t>
            </a:r>
          </a:p>
          <a:p>
            <a:pPr lvl="1"/>
            <a:r>
              <a:rPr lang="en-US" dirty="0"/>
              <a:t>Clean and straighten</a:t>
            </a:r>
          </a:p>
          <a:p>
            <a:pPr lvl="1"/>
            <a:r>
              <a:rPr lang="en-US" dirty="0"/>
              <a:t>Basic requests</a:t>
            </a:r>
          </a:p>
          <a:p>
            <a:pPr lvl="1"/>
            <a:r>
              <a:rPr lang="en-US" dirty="0"/>
              <a:t>Cups</a:t>
            </a:r>
          </a:p>
          <a:p>
            <a:pPr lvl="1"/>
            <a:r>
              <a:rPr lang="en-US" dirty="0"/>
              <a:t>Utensils</a:t>
            </a:r>
          </a:p>
          <a:p>
            <a:pPr lvl="1"/>
            <a:r>
              <a:rPr lang="en-US" dirty="0"/>
              <a:t>Dressing</a:t>
            </a:r>
          </a:p>
          <a:p>
            <a:pPr lvl="1"/>
            <a:endParaRPr lang="en-US" dirty="0"/>
          </a:p>
          <a:p>
            <a:r>
              <a:rPr lang="en-US" dirty="0"/>
              <a:t>When learners are still getting their skills from early developmental assessments</a:t>
            </a:r>
          </a:p>
          <a:p>
            <a:endParaRPr lang="en-US" dirty="0"/>
          </a:p>
          <a:p>
            <a:r>
              <a:rPr lang="en-US" dirty="0"/>
              <a:t>As soon as possible!</a:t>
            </a:r>
          </a:p>
        </p:txBody>
      </p:sp>
      <p:sp>
        <p:nvSpPr>
          <p:cNvPr id="2" name="Title 1"/>
          <p:cNvSpPr>
            <a:spLocks noGrp="1"/>
          </p:cNvSpPr>
          <p:nvPr>
            <p:ph type="title"/>
          </p:nvPr>
        </p:nvSpPr>
        <p:spPr/>
        <p:txBody>
          <a:bodyPr/>
          <a:lstStyle/>
          <a:p>
            <a:r>
              <a:rPr lang="en-US" dirty="0"/>
              <a:t>When?</a:t>
            </a:r>
          </a:p>
        </p:txBody>
      </p:sp>
    </p:spTree>
    <p:extLst>
      <p:ext uri="{BB962C8B-B14F-4D97-AF65-F5344CB8AC3E}">
        <p14:creationId xmlns:p14="http://schemas.microsoft.com/office/powerpoint/2010/main" val="368217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D800-DC9C-F86A-FB16-6DF4E4C335C7}"/>
              </a:ext>
            </a:extLst>
          </p:cNvPr>
          <p:cNvSpPr>
            <a:spLocks noGrp="1"/>
          </p:cNvSpPr>
          <p:nvPr>
            <p:ph type="title"/>
          </p:nvPr>
        </p:nvSpPr>
        <p:spPr>
          <a:xfrm>
            <a:off x="777240" y="731519"/>
            <a:ext cx="2845191" cy="3237579"/>
          </a:xfrm>
        </p:spPr>
        <p:txBody>
          <a:bodyPr>
            <a:normAutofit/>
          </a:bodyPr>
          <a:lstStyle/>
          <a:p>
            <a:r>
              <a:rPr lang="en-US" sz="3800" dirty="0">
                <a:solidFill>
                  <a:schemeClr val="tx1"/>
                </a:solidFill>
              </a:rPr>
              <a:t>So, ages?</a:t>
            </a:r>
          </a:p>
        </p:txBody>
      </p:sp>
      <p:sp>
        <p:nvSpPr>
          <p:cNvPr id="3" name="Content Placeholder 2">
            <a:extLst>
              <a:ext uri="{FF2B5EF4-FFF2-40B4-BE49-F238E27FC236}">
                <a16:creationId xmlns:a16="http://schemas.microsoft.com/office/drawing/2014/main" id="{8AB32768-23A5-587D-3408-B7F4BAD5CDB2}"/>
              </a:ext>
            </a:extLst>
          </p:cNvPr>
          <p:cNvSpPr>
            <a:spLocks noGrp="1"/>
          </p:cNvSpPr>
          <p:nvPr>
            <p:ph idx="1"/>
          </p:nvPr>
        </p:nvSpPr>
        <p:spPr>
          <a:xfrm>
            <a:off x="3206839" y="686862"/>
            <a:ext cx="8210461" cy="5475129"/>
          </a:xfrm>
        </p:spPr>
        <p:txBody>
          <a:bodyPr anchor="ctr">
            <a:normAutofit/>
          </a:bodyPr>
          <a:lstStyle/>
          <a:p>
            <a:r>
              <a:rPr lang="en-US" sz="2400" dirty="0"/>
              <a:t>4-5 years old range</a:t>
            </a:r>
          </a:p>
          <a:p>
            <a:pPr lvl="1"/>
            <a:r>
              <a:rPr lang="en-US" dirty="0"/>
              <a:t>Basic Living Skills 			166 skills</a:t>
            </a:r>
          </a:p>
          <a:p>
            <a:pPr lvl="1"/>
            <a:r>
              <a:rPr lang="en-US" dirty="0"/>
              <a:t>Home Skills				125 skills</a:t>
            </a:r>
          </a:p>
          <a:p>
            <a:pPr lvl="1"/>
            <a:r>
              <a:rPr lang="en-US" dirty="0"/>
              <a:t>Community Participation Skills  	133 skills</a:t>
            </a:r>
          </a:p>
          <a:p>
            <a:pPr lvl="1"/>
            <a:r>
              <a:rPr lang="en-US" dirty="0"/>
              <a:t>School Skills				201 skills</a:t>
            </a:r>
          </a:p>
          <a:p>
            <a:endParaRPr lang="en-US" sz="2400" dirty="0"/>
          </a:p>
          <a:p>
            <a:r>
              <a:rPr lang="en-US" sz="2400" dirty="0"/>
              <a:t>625 Skills in the Basic, Home, Community, and School protocols</a:t>
            </a:r>
          </a:p>
          <a:p>
            <a:endParaRPr lang="en-US" sz="2400" dirty="0"/>
          </a:p>
          <a:p>
            <a:r>
              <a:rPr lang="en-US" sz="2400" dirty="0"/>
              <a:t>ABLLS/AFLS is not when to switch. </a:t>
            </a:r>
          </a:p>
          <a:p>
            <a:pPr lvl="1"/>
            <a:r>
              <a:rPr lang="en-US" dirty="0"/>
              <a:t>It is when to add and when to focus on different content from each</a:t>
            </a:r>
          </a:p>
          <a:p>
            <a:pPr lvl="1"/>
            <a:r>
              <a:rPr lang="en-US" dirty="0"/>
              <a:t>They work well together for a reason!</a:t>
            </a:r>
          </a:p>
          <a:p>
            <a:pPr marL="457200" lvl="1" indent="0">
              <a:buNone/>
            </a:pPr>
            <a:endParaRPr lang="en-US" dirty="0"/>
          </a:p>
        </p:txBody>
      </p:sp>
    </p:spTree>
    <p:extLst>
      <p:ext uri="{BB962C8B-B14F-4D97-AF65-F5344CB8AC3E}">
        <p14:creationId xmlns:p14="http://schemas.microsoft.com/office/powerpoint/2010/main" val="2725366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Home (with parents)</a:t>
            </a:r>
          </a:p>
          <a:p>
            <a:endParaRPr lang="en-US" dirty="0"/>
          </a:p>
          <a:p>
            <a:r>
              <a:rPr lang="en-US" dirty="0"/>
              <a:t>School</a:t>
            </a:r>
          </a:p>
          <a:p>
            <a:endParaRPr lang="en-US" dirty="0"/>
          </a:p>
          <a:p>
            <a:r>
              <a:rPr lang="en-US" dirty="0"/>
              <a:t>Community</a:t>
            </a:r>
          </a:p>
          <a:p>
            <a:endParaRPr lang="en-US" dirty="0"/>
          </a:p>
          <a:p>
            <a:r>
              <a:rPr lang="en-US" dirty="0"/>
              <a:t>Home (Group homes, apartments, etc.)</a:t>
            </a:r>
          </a:p>
          <a:p>
            <a:endParaRPr lang="en-US" dirty="0"/>
          </a:p>
          <a:p>
            <a:r>
              <a:rPr lang="en-US" dirty="0"/>
              <a:t>Vocational areas</a:t>
            </a:r>
          </a:p>
          <a:p>
            <a:endParaRPr lang="en-US" dirty="0"/>
          </a:p>
        </p:txBody>
      </p:sp>
      <p:sp>
        <p:nvSpPr>
          <p:cNvPr id="2" name="Title 1"/>
          <p:cNvSpPr>
            <a:spLocks noGrp="1"/>
          </p:cNvSpPr>
          <p:nvPr>
            <p:ph type="title"/>
          </p:nvPr>
        </p:nvSpPr>
        <p:spPr/>
        <p:txBody>
          <a:bodyPr/>
          <a:lstStyle/>
          <a:p>
            <a:r>
              <a:rPr lang="en-US" dirty="0"/>
              <a:t>Where to Start Assessing?</a:t>
            </a:r>
          </a:p>
        </p:txBody>
      </p:sp>
    </p:spTree>
    <p:extLst>
      <p:ext uri="{BB962C8B-B14F-4D97-AF65-F5344CB8AC3E}">
        <p14:creationId xmlns:p14="http://schemas.microsoft.com/office/powerpoint/2010/main" val="102418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Early Developmental/Language Assessments</a:t>
            </a:r>
          </a:p>
        </p:txBody>
      </p:sp>
      <p:sp>
        <p:nvSpPr>
          <p:cNvPr id="2" name="Content Placeholder 1"/>
          <p:cNvSpPr>
            <a:spLocks noGrp="1"/>
          </p:cNvSpPr>
          <p:nvPr>
            <p:ph idx="1"/>
          </p:nvPr>
        </p:nvSpPr>
        <p:spPr>
          <a:xfrm>
            <a:off x="609600" y="1417638"/>
            <a:ext cx="10972800" cy="4525963"/>
          </a:xfrm>
        </p:spPr>
        <p:txBody>
          <a:bodyPr/>
          <a:lstStyle/>
          <a:p>
            <a:r>
              <a:rPr lang="en-US" dirty="0"/>
              <a:t>ABLLS-R</a:t>
            </a:r>
          </a:p>
          <a:p>
            <a:pPr lvl="1"/>
            <a:r>
              <a:rPr lang="en-US" dirty="0"/>
              <a:t>Assessment of Basic Language and Learning Skills</a:t>
            </a:r>
          </a:p>
          <a:p>
            <a:pPr lvl="1"/>
            <a:endParaRPr lang="en-US" dirty="0"/>
          </a:p>
          <a:p>
            <a:r>
              <a:rPr lang="en-US" dirty="0"/>
              <a:t>VB-MAPP</a:t>
            </a:r>
          </a:p>
          <a:p>
            <a:pPr lvl="1"/>
            <a:r>
              <a:rPr lang="en-US" dirty="0"/>
              <a:t>Verbal Behavior Milestones Assessment and Placement Program</a:t>
            </a:r>
          </a:p>
          <a:p>
            <a:pPr lvl="1"/>
            <a:endParaRPr lang="en-US" dirty="0"/>
          </a:p>
          <a:p>
            <a:r>
              <a:rPr lang="en-US" dirty="0"/>
              <a:t>Most recently, PEAK</a:t>
            </a:r>
          </a:p>
          <a:p>
            <a:endParaRPr lang="en-US" dirty="0"/>
          </a:p>
          <a:p>
            <a:r>
              <a:rPr lang="en-US" dirty="0"/>
              <a:t>All encompass the same early learning skills</a:t>
            </a:r>
          </a:p>
          <a:p>
            <a:pPr lvl="1"/>
            <a:r>
              <a:rPr lang="en-US" dirty="0"/>
              <a:t>ABLLS is the most popular and has been used for 20 years</a:t>
            </a:r>
          </a:p>
        </p:txBody>
      </p:sp>
    </p:spTree>
    <p:extLst>
      <p:ext uri="{BB962C8B-B14F-4D97-AF65-F5344CB8AC3E}">
        <p14:creationId xmlns:p14="http://schemas.microsoft.com/office/powerpoint/2010/main" val="1169119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Assessment of Functional Living Skills</a:t>
            </a:r>
          </a:p>
          <a:p>
            <a:pPr lvl="1"/>
            <a:r>
              <a:rPr lang="en-US" dirty="0"/>
              <a:t>ABLLS-R Structure</a:t>
            </a:r>
          </a:p>
          <a:p>
            <a:pPr lvl="1"/>
            <a:r>
              <a:rPr lang="en-US" dirty="0"/>
              <a:t>Scoring</a:t>
            </a:r>
          </a:p>
          <a:p>
            <a:pPr lvl="1"/>
            <a:r>
              <a:rPr lang="en-US" dirty="0"/>
              <a:t>Skills Tracking Grid</a:t>
            </a:r>
          </a:p>
          <a:p>
            <a:pPr lvl="1"/>
            <a:endParaRPr lang="en-US" dirty="0"/>
          </a:p>
          <a:p>
            <a:r>
              <a:rPr lang="en-US" dirty="0"/>
              <a:t>Different Assessment Protocols</a:t>
            </a:r>
          </a:p>
          <a:p>
            <a:endParaRPr lang="en-US" dirty="0"/>
          </a:p>
          <a:p>
            <a:r>
              <a:rPr lang="en-US" dirty="0"/>
              <a:t>Create Unique Assessments based on your needs and your learner’s situation</a:t>
            </a:r>
          </a:p>
          <a:p>
            <a:pPr lvl="1"/>
            <a:endParaRPr lang="en-US" dirty="0"/>
          </a:p>
        </p:txBody>
      </p:sp>
      <p:sp>
        <p:nvSpPr>
          <p:cNvPr id="2" name="Title 1"/>
          <p:cNvSpPr>
            <a:spLocks noGrp="1"/>
          </p:cNvSpPr>
          <p:nvPr>
            <p:ph type="title"/>
          </p:nvPr>
        </p:nvSpPr>
        <p:spPr/>
        <p:txBody>
          <a:bodyPr/>
          <a:lstStyle/>
          <a:p>
            <a:r>
              <a:rPr lang="en-US" dirty="0"/>
              <a:t>AFLS Development </a:t>
            </a:r>
          </a:p>
        </p:txBody>
      </p:sp>
    </p:spTree>
    <p:extLst>
      <p:ext uri="{BB962C8B-B14F-4D97-AF65-F5344CB8AC3E}">
        <p14:creationId xmlns:p14="http://schemas.microsoft.com/office/powerpoint/2010/main" val="2704153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AAC3-FCD6-3C6E-12AE-F811D0D658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4D0F5C-B0DE-511C-D08C-B56E73BFC8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6D147C-6112-B1F7-9BD7-E4B67A902549}"/>
              </a:ext>
            </a:extLst>
          </p:cNvPr>
          <p:cNvPicPr>
            <a:picLocks noChangeAspect="1"/>
          </p:cNvPicPr>
          <p:nvPr/>
        </p:nvPicPr>
        <p:blipFill>
          <a:blip r:embed="rId2"/>
          <a:stretch>
            <a:fillRect/>
          </a:stretch>
        </p:blipFill>
        <p:spPr>
          <a:xfrm>
            <a:off x="1073993" y="275994"/>
            <a:ext cx="2477404" cy="3206053"/>
          </a:xfrm>
          <a:prstGeom prst="rect">
            <a:avLst/>
          </a:prstGeom>
        </p:spPr>
      </p:pic>
      <p:pic>
        <p:nvPicPr>
          <p:cNvPr id="5" name="Picture 4">
            <a:extLst>
              <a:ext uri="{FF2B5EF4-FFF2-40B4-BE49-F238E27FC236}">
                <a16:creationId xmlns:a16="http://schemas.microsoft.com/office/drawing/2014/main" id="{94508F11-BC0C-BE11-0B90-4D9F60F29209}"/>
              </a:ext>
            </a:extLst>
          </p:cNvPr>
          <p:cNvPicPr>
            <a:picLocks noChangeAspect="1"/>
          </p:cNvPicPr>
          <p:nvPr/>
        </p:nvPicPr>
        <p:blipFill>
          <a:blip r:embed="rId3"/>
          <a:stretch>
            <a:fillRect/>
          </a:stretch>
        </p:blipFill>
        <p:spPr>
          <a:xfrm>
            <a:off x="4232859" y="265372"/>
            <a:ext cx="2477405" cy="3206053"/>
          </a:xfrm>
          <a:prstGeom prst="rect">
            <a:avLst/>
          </a:prstGeom>
        </p:spPr>
      </p:pic>
      <p:pic>
        <p:nvPicPr>
          <p:cNvPr id="6" name="Picture 5">
            <a:extLst>
              <a:ext uri="{FF2B5EF4-FFF2-40B4-BE49-F238E27FC236}">
                <a16:creationId xmlns:a16="http://schemas.microsoft.com/office/drawing/2014/main" id="{1F90A132-F317-CF0B-3FEF-2CC3567CD574}"/>
              </a:ext>
            </a:extLst>
          </p:cNvPr>
          <p:cNvPicPr>
            <a:picLocks noChangeAspect="1"/>
          </p:cNvPicPr>
          <p:nvPr/>
        </p:nvPicPr>
        <p:blipFill>
          <a:blip r:embed="rId4"/>
          <a:stretch>
            <a:fillRect/>
          </a:stretch>
        </p:blipFill>
        <p:spPr>
          <a:xfrm>
            <a:off x="7391726" y="222946"/>
            <a:ext cx="2477405" cy="3206053"/>
          </a:xfrm>
          <a:prstGeom prst="rect">
            <a:avLst/>
          </a:prstGeom>
        </p:spPr>
      </p:pic>
      <p:pic>
        <p:nvPicPr>
          <p:cNvPr id="7" name="Picture 6">
            <a:extLst>
              <a:ext uri="{FF2B5EF4-FFF2-40B4-BE49-F238E27FC236}">
                <a16:creationId xmlns:a16="http://schemas.microsoft.com/office/drawing/2014/main" id="{93BF1F6B-3C2C-A758-FF94-F9907EC31D2E}"/>
              </a:ext>
            </a:extLst>
          </p:cNvPr>
          <p:cNvPicPr>
            <a:picLocks noChangeAspect="1"/>
          </p:cNvPicPr>
          <p:nvPr/>
        </p:nvPicPr>
        <p:blipFill>
          <a:blip r:embed="rId5"/>
          <a:stretch>
            <a:fillRect/>
          </a:stretch>
        </p:blipFill>
        <p:spPr>
          <a:xfrm>
            <a:off x="158783" y="3630549"/>
            <a:ext cx="2477405" cy="3206053"/>
          </a:xfrm>
          <a:prstGeom prst="rect">
            <a:avLst/>
          </a:prstGeom>
        </p:spPr>
      </p:pic>
      <p:pic>
        <p:nvPicPr>
          <p:cNvPr id="8" name="Picture 7">
            <a:extLst>
              <a:ext uri="{FF2B5EF4-FFF2-40B4-BE49-F238E27FC236}">
                <a16:creationId xmlns:a16="http://schemas.microsoft.com/office/drawing/2014/main" id="{F10C7E38-32DC-3BF9-88AC-25298F8E102B}"/>
              </a:ext>
            </a:extLst>
          </p:cNvPr>
          <p:cNvPicPr>
            <a:picLocks noChangeAspect="1"/>
          </p:cNvPicPr>
          <p:nvPr/>
        </p:nvPicPr>
        <p:blipFill>
          <a:blip r:embed="rId6"/>
          <a:stretch>
            <a:fillRect/>
          </a:stretch>
        </p:blipFill>
        <p:spPr>
          <a:xfrm>
            <a:off x="2941421" y="3630549"/>
            <a:ext cx="2470519" cy="3197142"/>
          </a:xfrm>
          <a:prstGeom prst="rect">
            <a:avLst/>
          </a:prstGeom>
        </p:spPr>
      </p:pic>
      <p:pic>
        <p:nvPicPr>
          <p:cNvPr id="9" name="Picture 8">
            <a:extLst>
              <a:ext uri="{FF2B5EF4-FFF2-40B4-BE49-F238E27FC236}">
                <a16:creationId xmlns:a16="http://schemas.microsoft.com/office/drawing/2014/main" id="{C597EB9C-3F84-B297-7A83-4F9F544DD1E7}"/>
              </a:ext>
            </a:extLst>
          </p:cNvPr>
          <p:cNvPicPr>
            <a:picLocks noChangeAspect="1"/>
          </p:cNvPicPr>
          <p:nvPr/>
        </p:nvPicPr>
        <p:blipFill>
          <a:blip r:embed="rId7"/>
          <a:stretch>
            <a:fillRect/>
          </a:stretch>
        </p:blipFill>
        <p:spPr>
          <a:xfrm>
            <a:off x="6019764" y="3630549"/>
            <a:ext cx="2477405" cy="3206053"/>
          </a:xfrm>
          <a:prstGeom prst="rect">
            <a:avLst/>
          </a:prstGeom>
        </p:spPr>
      </p:pic>
      <p:pic>
        <p:nvPicPr>
          <p:cNvPr id="10" name="Picture 9">
            <a:extLst>
              <a:ext uri="{FF2B5EF4-FFF2-40B4-BE49-F238E27FC236}">
                <a16:creationId xmlns:a16="http://schemas.microsoft.com/office/drawing/2014/main" id="{C2263A21-06F5-28D8-3A64-1CAD36DF83F4}"/>
              </a:ext>
            </a:extLst>
          </p:cNvPr>
          <p:cNvPicPr>
            <a:picLocks noChangeAspect="1"/>
          </p:cNvPicPr>
          <p:nvPr/>
        </p:nvPicPr>
        <p:blipFill>
          <a:blip r:embed="rId8"/>
          <a:stretch>
            <a:fillRect/>
          </a:stretch>
        </p:blipFill>
        <p:spPr>
          <a:xfrm>
            <a:off x="8788820" y="3639460"/>
            <a:ext cx="2416349" cy="3197142"/>
          </a:xfrm>
          <a:prstGeom prst="rect">
            <a:avLst/>
          </a:prstGeom>
        </p:spPr>
      </p:pic>
    </p:spTree>
    <p:extLst>
      <p:ext uri="{BB962C8B-B14F-4D97-AF65-F5344CB8AC3E}">
        <p14:creationId xmlns:p14="http://schemas.microsoft.com/office/powerpoint/2010/main" val="2268057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FE5D-F8CB-46DD-58BF-A364734C6648}"/>
              </a:ext>
            </a:extLst>
          </p:cNvPr>
          <p:cNvSpPr>
            <a:spLocks noGrp="1"/>
          </p:cNvSpPr>
          <p:nvPr>
            <p:ph type="title"/>
          </p:nvPr>
        </p:nvSpPr>
        <p:spPr>
          <a:xfrm>
            <a:off x="777240" y="731519"/>
            <a:ext cx="2845191" cy="3237579"/>
          </a:xfrm>
        </p:spPr>
        <p:txBody>
          <a:bodyPr>
            <a:normAutofit/>
          </a:bodyPr>
          <a:lstStyle/>
          <a:p>
            <a:r>
              <a:rPr lang="en-US" sz="3800" dirty="0">
                <a:solidFill>
                  <a:schemeClr val="tx1"/>
                </a:solidFill>
              </a:rPr>
              <a:t>AFLS - History</a:t>
            </a:r>
          </a:p>
        </p:txBody>
      </p:sp>
      <p:sp>
        <p:nvSpPr>
          <p:cNvPr id="3" name="Content Placeholder 2">
            <a:extLst>
              <a:ext uri="{FF2B5EF4-FFF2-40B4-BE49-F238E27FC236}">
                <a16:creationId xmlns:a16="http://schemas.microsoft.com/office/drawing/2014/main" id="{358D93F5-E782-986B-1138-0D97D531E059}"/>
              </a:ext>
            </a:extLst>
          </p:cNvPr>
          <p:cNvSpPr>
            <a:spLocks noGrp="1"/>
          </p:cNvSpPr>
          <p:nvPr>
            <p:ph idx="1"/>
          </p:nvPr>
        </p:nvSpPr>
        <p:spPr>
          <a:xfrm>
            <a:off x="4379709" y="686862"/>
            <a:ext cx="7037591" cy="5475129"/>
          </a:xfrm>
        </p:spPr>
        <p:txBody>
          <a:bodyPr anchor="ctr">
            <a:normAutofit lnSpcReduction="10000"/>
          </a:bodyPr>
          <a:lstStyle/>
          <a:p>
            <a:r>
              <a:rPr lang="en-US" sz="2400"/>
              <a:t>SBG, school and home behavioral consultation</a:t>
            </a:r>
          </a:p>
          <a:p>
            <a:endParaRPr lang="en-US" sz="2400"/>
          </a:p>
          <a:p>
            <a:r>
              <a:rPr lang="en-US" sz="2400"/>
              <a:t>Preach the model of assess and then develop IEP goals and objectives</a:t>
            </a:r>
          </a:p>
          <a:p>
            <a:endParaRPr lang="en-US" sz="2400"/>
          </a:p>
          <a:p>
            <a:r>
              <a:rPr lang="en-US" sz="2400"/>
              <a:t>Older learners? Now what…</a:t>
            </a:r>
          </a:p>
          <a:p>
            <a:pPr lvl="1"/>
            <a:r>
              <a:rPr lang="en-US" dirty="0"/>
              <a:t>Nothing to use that I liked</a:t>
            </a:r>
          </a:p>
          <a:p>
            <a:pPr lvl="1"/>
            <a:endParaRPr lang="en-US" dirty="0"/>
          </a:p>
          <a:p>
            <a:r>
              <a:rPr lang="en-US" sz="2400"/>
              <a:t>Originally conceptualized the AFLS as a follow up to the ABLLS</a:t>
            </a:r>
          </a:p>
          <a:p>
            <a:pPr lvl="1"/>
            <a:r>
              <a:rPr lang="en-US" dirty="0"/>
              <a:t>What to use when someone has mastered the ABLLS</a:t>
            </a:r>
          </a:p>
          <a:p>
            <a:pPr lvl="1"/>
            <a:r>
              <a:rPr lang="en-US" dirty="0"/>
              <a:t>What to use when someone hasn’t</a:t>
            </a:r>
          </a:p>
          <a:p>
            <a:pPr lvl="1"/>
            <a:endParaRPr lang="en-US" dirty="0"/>
          </a:p>
        </p:txBody>
      </p:sp>
    </p:spTree>
    <p:extLst>
      <p:ext uri="{BB962C8B-B14F-4D97-AF65-F5344CB8AC3E}">
        <p14:creationId xmlns:p14="http://schemas.microsoft.com/office/powerpoint/2010/main" val="1865004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ECAB23-260C-2ADE-FE4F-81B0147F1E67}"/>
              </a:ext>
            </a:extLst>
          </p:cNvPr>
          <p:cNvSpPr>
            <a:spLocks noGrp="1"/>
          </p:cNvSpPr>
          <p:nvPr>
            <p:ph type="title"/>
          </p:nvPr>
        </p:nvSpPr>
        <p:spPr>
          <a:xfrm>
            <a:off x="777240" y="731519"/>
            <a:ext cx="2845191" cy="3237579"/>
          </a:xfrm>
        </p:spPr>
        <p:txBody>
          <a:bodyPr>
            <a:normAutofit/>
          </a:bodyPr>
          <a:lstStyle/>
          <a:p>
            <a:r>
              <a:rPr lang="en-US" sz="3800" dirty="0">
                <a:solidFill>
                  <a:schemeClr val="tx1"/>
                </a:solidFill>
              </a:rPr>
              <a:t>AFLS…</a:t>
            </a:r>
          </a:p>
        </p:txBody>
      </p:sp>
      <p:sp>
        <p:nvSpPr>
          <p:cNvPr id="5" name="Content Placeholder 4">
            <a:extLst>
              <a:ext uri="{FF2B5EF4-FFF2-40B4-BE49-F238E27FC236}">
                <a16:creationId xmlns:a16="http://schemas.microsoft.com/office/drawing/2014/main" id="{45A1BBAC-93D7-3CD1-A15D-D7A9E05A39E0}"/>
              </a:ext>
            </a:extLst>
          </p:cNvPr>
          <p:cNvSpPr>
            <a:spLocks noGrp="1"/>
          </p:cNvSpPr>
          <p:nvPr>
            <p:ph idx="1"/>
          </p:nvPr>
        </p:nvSpPr>
        <p:spPr>
          <a:xfrm>
            <a:off x="4379709" y="686862"/>
            <a:ext cx="7037591" cy="5475129"/>
          </a:xfrm>
        </p:spPr>
        <p:txBody>
          <a:bodyPr anchor="ctr">
            <a:normAutofit/>
          </a:bodyPr>
          <a:lstStyle/>
          <a:p>
            <a:r>
              <a:rPr lang="en-US" sz="2600"/>
              <a:t>Very unique in different ways</a:t>
            </a:r>
          </a:p>
          <a:p>
            <a:endParaRPr lang="en-US" sz="2600"/>
          </a:p>
          <a:p>
            <a:r>
              <a:rPr lang="en-US" sz="2600"/>
              <a:t>1900 skills and every item’s scoring criteria are unique</a:t>
            </a:r>
          </a:p>
          <a:p>
            <a:endParaRPr lang="en-US" sz="2600"/>
          </a:p>
          <a:p>
            <a:r>
              <a:rPr lang="en-US" sz="2600"/>
              <a:t>Only assessment with multiple protocols</a:t>
            </a:r>
          </a:p>
          <a:p>
            <a:pPr lvl="1"/>
            <a:r>
              <a:rPr lang="en-US" sz="2600"/>
              <a:t>6 Different stand-alone assessments</a:t>
            </a:r>
          </a:p>
          <a:p>
            <a:pPr lvl="1"/>
            <a:r>
              <a:rPr lang="en-US" sz="2600"/>
              <a:t>Mix and match</a:t>
            </a:r>
          </a:p>
          <a:p>
            <a:pPr lvl="1"/>
            <a:r>
              <a:rPr lang="en-US" sz="2600"/>
              <a:t>Not required to complete any protocols in any order</a:t>
            </a:r>
          </a:p>
          <a:p>
            <a:endParaRPr lang="en-US" sz="2600"/>
          </a:p>
          <a:p>
            <a:endParaRPr lang="en-US" sz="2600"/>
          </a:p>
        </p:txBody>
      </p:sp>
    </p:spTree>
    <p:extLst>
      <p:ext uri="{BB962C8B-B14F-4D97-AF65-F5344CB8AC3E}">
        <p14:creationId xmlns:p14="http://schemas.microsoft.com/office/powerpoint/2010/main" val="3453372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9C87-34AD-8B8B-4F30-62DFFDDA1CA0}"/>
              </a:ext>
            </a:extLst>
          </p:cNvPr>
          <p:cNvSpPr>
            <a:spLocks noGrp="1"/>
          </p:cNvSpPr>
          <p:nvPr>
            <p:ph type="title"/>
          </p:nvPr>
        </p:nvSpPr>
        <p:spPr>
          <a:xfrm>
            <a:off x="628489" y="332275"/>
            <a:ext cx="6089904" cy="781748"/>
          </a:xfrm>
        </p:spPr>
        <p:txBody>
          <a:bodyPr>
            <a:normAutofit/>
          </a:bodyPr>
          <a:lstStyle/>
          <a:p>
            <a:r>
              <a:rPr lang="en-US" dirty="0">
                <a:solidFill>
                  <a:schemeClr val="tx1"/>
                </a:solidFill>
              </a:rPr>
              <a:t>Uniqueness</a:t>
            </a:r>
          </a:p>
        </p:txBody>
      </p:sp>
      <p:sp>
        <p:nvSpPr>
          <p:cNvPr id="3" name="Content Placeholder 2">
            <a:extLst>
              <a:ext uri="{FF2B5EF4-FFF2-40B4-BE49-F238E27FC236}">
                <a16:creationId xmlns:a16="http://schemas.microsoft.com/office/drawing/2014/main" id="{9398CE0B-A5C2-2F0B-7D46-30599AEE89E5}"/>
              </a:ext>
            </a:extLst>
          </p:cNvPr>
          <p:cNvSpPr>
            <a:spLocks noGrp="1"/>
          </p:cNvSpPr>
          <p:nvPr>
            <p:ph idx="1"/>
          </p:nvPr>
        </p:nvSpPr>
        <p:spPr>
          <a:xfrm>
            <a:off x="628489" y="1452542"/>
            <a:ext cx="11271590" cy="5173637"/>
          </a:xfrm>
        </p:spPr>
        <p:txBody>
          <a:bodyPr anchor="ctr">
            <a:normAutofit fontScale="92500" lnSpcReduction="10000"/>
          </a:bodyPr>
          <a:lstStyle/>
          <a:p>
            <a:r>
              <a:rPr lang="en-US" sz="2500" dirty="0"/>
              <a:t>“</a:t>
            </a:r>
            <a:r>
              <a:rPr lang="en-US" sz="2500" dirty="0">
                <a:solidFill>
                  <a:srgbClr val="FF0000"/>
                </a:solidFill>
              </a:rPr>
              <a:t>Doing the AFLS</a:t>
            </a:r>
            <a:r>
              <a:rPr lang="en-US" sz="2500" dirty="0"/>
              <a:t>” can mean a LOT of different things</a:t>
            </a:r>
          </a:p>
          <a:p>
            <a:endParaRPr lang="en-US" sz="2500" dirty="0"/>
          </a:p>
          <a:p>
            <a:pPr lvl="1"/>
            <a:r>
              <a:rPr lang="en-US" sz="2500" dirty="0"/>
              <a:t>6 different stand alone</a:t>
            </a:r>
          </a:p>
          <a:p>
            <a:pPr lvl="1"/>
            <a:endParaRPr lang="en-US" sz="2500" dirty="0"/>
          </a:p>
          <a:p>
            <a:pPr lvl="1"/>
            <a:r>
              <a:rPr lang="en-US" sz="2500" dirty="0"/>
              <a:t>15 different 2-protocol pairings</a:t>
            </a:r>
          </a:p>
          <a:p>
            <a:pPr lvl="1"/>
            <a:endParaRPr lang="en-US" sz="2500" dirty="0"/>
          </a:p>
          <a:p>
            <a:pPr lvl="1"/>
            <a:r>
              <a:rPr lang="en-US" sz="2500" dirty="0"/>
              <a:t>20 different 3-protocol combinations</a:t>
            </a:r>
          </a:p>
          <a:p>
            <a:pPr lvl="1"/>
            <a:endParaRPr lang="en-US" sz="2500" dirty="0"/>
          </a:p>
          <a:p>
            <a:pPr lvl="1"/>
            <a:r>
              <a:rPr lang="en-US" sz="2500" dirty="0"/>
              <a:t>15 different 4-protocol combinations</a:t>
            </a:r>
          </a:p>
          <a:p>
            <a:pPr lvl="1"/>
            <a:endParaRPr lang="en-US" sz="2500" dirty="0"/>
          </a:p>
          <a:p>
            <a:pPr lvl="1"/>
            <a:r>
              <a:rPr lang="en-US" sz="2500" dirty="0"/>
              <a:t>6 different 5-book combinations</a:t>
            </a:r>
          </a:p>
          <a:p>
            <a:pPr lvl="1"/>
            <a:endParaRPr lang="en-US" sz="2500" dirty="0"/>
          </a:p>
          <a:p>
            <a:pPr lvl="1"/>
            <a:r>
              <a:rPr lang="en-US" sz="2500" dirty="0"/>
              <a:t>This is 56 different protocol combinations that can all be “Doing the AFLS”</a:t>
            </a:r>
          </a:p>
          <a:p>
            <a:endParaRPr lang="en-US" sz="2500" dirty="0"/>
          </a:p>
        </p:txBody>
      </p:sp>
    </p:spTree>
    <p:extLst>
      <p:ext uri="{BB962C8B-B14F-4D97-AF65-F5344CB8AC3E}">
        <p14:creationId xmlns:p14="http://schemas.microsoft.com/office/powerpoint/2010/main" val="1362028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FAD6-90A8-A3D5-E1D0-98FD0386A75F}"/>
              </a:ext>
            </a:extLst>
          </p:cNvPr>
          <p:cNvSpPr>
            <a:spLocks noGrp="1"/>
          </p:cNvSpPr>
          <p:nvPr>
            <p:ph type="title"/>
          </p:nvPr>
        </p:nvSpPr>
        <p:spPr>
          <a:xfrm>
            <a:off x="777240" y="731519"/>
            <a:ext cx="3512462" cy="3237579"/>
          </a:xfrm>
        </p:spPr>
        <p:txBody>
          <a:bodyPr>
            <a:normAutofit/>
          </a:bodyPr>
          <a:lstStyle/>
          <a:p>
            <a:r>
              <a:rPr lang="en-US" sz="3500" dirty="0">
                <a:solidFill>
                  <a:schemeClr val="tx1"/>
                </a:solidFill>
              </a:rPr>
              <a:t>Protocol Combinations</a:t>
            </a:r>
          </a:p>
        </p:txBody>
      </p:sp>
      <p:sp>
        <p:nvSpPr>
          <p:cNvPr id="3" name="Content Placeholder 2">
            <a:extLst>
              <a:ext uri="{FF2B5EF4-FFF2-40B4-BE49-F238E27FC236}">
                <a16:creationId xmlns:a16="http://schemas.microsoft.com/office/drawing/2014/main" id="{7886DA1F-BAFA-4A6A-0DFA-D8C276FC6245}"/>
              </a:ext>
            </a:extLst>
          </p:cNvPr>
          <p:cNvSpPr>
            <a:spLocks noGrp="1"/>
          </p:cNvSpPr>
          <p:nvPr>
            <p:ph idx="1"/>
          </p:nvPr>
        </p:nvSpPr>
        <p:spPr>
          <a:xfrm>
            <a:off x="4379709" y="686862"/>
            <a:ext cx="7037591" cy="5475129"/>
          </a:xfrm>
        </p:spPr>
        <p:txBody>
          <a:bodyPr anchor="ctr">
            <a:normAutofit/>
          </a:bodyPr>
          <a:lstStyle/>
          <a:p>
            <a:pPr lvl="2"/>
            <a:r>
              <a:rPr lang="en-US" sz="2400" dirty="0"/>
              <a:t>Create the specific combination of protocols to address the needs of a learners and priority of an instructional program </a:t>
            </a:r>
          </a:p>
          <a:p>
            <a:pPr lvl="2"/>
            <a:endParaRPr lang="en-US" sz="2400" dirty="0"/>
          </a:p>
          <a:p>
            <a:pPr lvl="2"/>
            <a:r>
              <a:rPr lang="en-US" sz="2400" dirty="0"/>
              <a:t>You use the protocols that correspond to where you want to teach</a:t>
            </a:r>
          </a:p>
          <a:p>
            <a:pPr lvl="2"/>
            <a:endParaRPr lang="en-US" sz="2400" dirty="0"/>
          </a:p>
          <a:p>
            <a:pPr lvl="2"/>
            <a:r>
              <a:rPr lang="en-US" sz="2400" dirty="0"/>
              <a:t>You use those that are most relevant </a:t>
            </a:r>
          </a:p>
          <a:p>
            <a:pPr lvl="2"/>
            <a:endParaRPr lang="en-US" sz="2400" dirty="0"/>
          </a:p>
          <a:p>
            <a:pPr lvl="2"/>
            <a:r>
              <a:rPr lang="en-US" sz="2400" dirty="0"/>
              <a:t>Minimize over-assessing</a:t>
            </a:r>
          </a:p>
        </p:txBody>
      </p:sp>
    </p:spTree>
    <p:extLst>
      <p:ext uri="{BB962C8B-B14F-4D97-AF65-F5344CB8AC3E}">
        <p14:creationId xmlns:p14="http://schemas.microsoft.com/office/powerpoint/2010/main" val="1411659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964494"/>
            <a:ext cx="10972800" cy="5330288"/>
          </a:xfrm>
        </p:spPr>
        <p:txBody>
          <a:bodyPr/>
          <a:lstStyle/>
          <a:p>
            <a:r>
              <a:rPr lang="en-US" dirty="0"/>
              <a:t>Assessment</a:t>
            </a:r>
          </a:p>
          <a:p>
            <a:pPr lvl="1"/>
            <a:r>
              <a:rPr lang="en-US" dirty="0"/>
              <a:t>Like all assessments, this gives you a snapshot of the learner’s skills at the time of administration</a:t>
            </a:r>
          </a:p>
          <a:p>
            <a:pPr lvl="1"/>
            <a:r>
              <a:rPr lang="en-US" dirty="0"/>
              <a:t>A protocol can be used for 4 separate administrations for a learner</a:t>
            </a:r>
          </a:p>
          <a:p>
            <a:endParaRPr lang="en-US" dirty="0"/>
          </a:p>
          <a:p>
            <a:r>
              <a:rPr lang="en-US" dirty="0"/>
              <a:t>Skills Tracking Grid</a:t>
            </a:r>
          </a:p>
          <a:p>
            <a:pPr lvl="1"/>
            <a:r>
              <a:rPr lang="en-US" dirty="0"/>
              <a:t>Depicts the results visually for easy analysis</a:t>
            </a:r>
          </a:p>
          <a:p>
            <a:pPr lvl="1"/>
            <a:r>
              <a:rPr lang="en-US" dirty="0"/>
              <a:t>Shows progress from administration to administration </a:t>
            </a:r>
          </a:p>
          <a:p>
            <a:endParaRPr lang="en-US" dirty="0"/>
          </a:p>
          <a:p>
            <a:r>
              <a:rPr lang="en-US" dirty="0"/>
              <a:t>Curriculum</a:t>
            </a:r>
          </a:p>
          <a:p>
            <a:pPr lvl="1"/>
            <a:r>
              <a:rPr lang="en-US" dirty="0"/>
              <a:t>Teach skills based on results</a:t>
            </a:r>
          </a:p>
          <a:p>
            <a:pPr lvl="1"/>
            <a:r>
              <a:rPr lang="en-US" dirty="0"/>
              <a:t>Teach subsequent skills in those areas when first skills are mastered</a:t>
            </a:r>
          </a:p>
        </p:txBody>
      </p:sp>
      <p:sp>
        <p:nvSpPr>
          <p:cNvPr id="3" name="Title 2"/>
          <p:cNvSpPr>
            <a:spLocks noGrp="1"/>
          </p:cNvSpPr>
          <p:nvPr>
            <p:ph type="title"/>
          </p:nvPr>
        </p:nvSpPr>
        <p:spPr>
          <a:xfrm>
            <a:off x="609600" y="274638"/>
            <a:ext cx="10972800" cy="822378"/>
          </a:xfrm>
        </p:spPr>
        <p:txBody>
          <a:bodyPr/>
          <a:lstStyle/>
          <a:p>
            <a:r>
              <a:rPr lang="en-US" dirty="0"/>
              <a:t>AFLS… Three Different Aspects</a:t>
            </a:r>
          </a:p>
        </p:txBody>
      </p:sp>
    </p:spTree>
    <p:extLst>
      <p:ext uri="{BB962C8B-B14F-4D97-AF65-F5344CB8AC3E}">
        <p14:creationId xmlns:p14="http://schemas.microsoft.com/office/powerpoint/2010/main" val="856408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3733800" y="152400"/>
            <a:ext cx="5562600" cy="609600"/>
          </a:xfrm>
        </p:spPr>
        <p:txBody>
          <a:bodyPr>
            <a:normAutofit fontScale="90000"/>
          </a:bodyPr>
          <a:lstStyle/>
          <a:p>
            <a:r>
              <a:rPr lang="en-US" dirty="0"/>
              <a:t>How to Administer</a:t>
            </a:r>
          </a:p>
        </p:txBody>
      </p:sp>
      <p:sp>
        <p:nvSpPr>
          <p:cNvPr id="502787" name="Rectangle 3"/>
          <p:cNvSpPr>
            <a:spLocks noGrp="1" noChangeArrowheads="1"/>
          </p:cNvSpPr>
          <p:nvPr>
            <p:ph type="body" idx="1"/>
          </p:nvPr>
        </p:nvSpPr>
        <p:spPr>
          <a:xfrm>
            <a:off x="1828800" y="838200"/>
            <a:ext cx="8534400" cy="5257800"/>
          </a:xfrm>
        </p:spPr>
        <p:txBody>
          <a:bodyPr>
            <a:normAutofit lnSpcReduction="10000"/>
          </a:bodyPr>
          <a:lstStyle/>
          <a:p>
            <a:r>
              <a:rPr lang="en-US" sz="2800" dirty="0"/>
              <a:t>Interview</a:t>
            </a:r>
          </a:p>
          <a:p>
            <a:pPr lvl="1"/>
            <a:r>
              <a:rPr lang="en-US" dirty="0"/>
              <a:t>Interview first</a:t>
            </a:r>
          </a:p>
          <a:p>
            <a:pPr lvl="2"/>
            <a:r>
              <a:rPr lang="en-US" dirty="0"/>
              <a:t>Most information can be gained this way</a:t>
            </a:r>
            <a:endParaRPr lang="en-US" sz="2600" dirty="0"/>
          </a:p>
          <a:p>
            <a:pPr lvl="2">
              <a:lnSpc>
                <a:spcPct val="90000"/>
              </a:lnSpc>
            </a:pPr>
            <a:r>
              <a:rPr lang="en-US" sz="2200" dirty="0"/>
              <a:t>Parents</a:t>
            </a:r>
          </a:p>
          <a:p>
            <a:pPr lvl="2">
              <a:lnSpc>
                <a:spcPct val="90000"/>
              </a:lnSpc>
            </a:pPr>
            <a:r>
              <a:rPr lang="en-US" sz="2200" dirty="0"/>
              <a:t>Teachers</a:t>
            </a:r>
          </a:p>
          <a:p>
            <a:pPr lvl="2">
              <a:lnSpc>
                <a:spcPct val="90000"/>
              </a:lnSpc>
            </a:pPr>
            <a:r>
              <a:rPr lang="en-US" sz="2200" dirty="0"/>
              <a:t>Other Staff</a:t>
            </a:r>
          </a:p>
          <a:p>
            <a:pPr lvl="2">
              <a:lnSpc>
                <a:spcPct val="90000"/>
              </a:lnSpc>
            </a:pPr>
            <a:r>
              <a:rPr lang="en-US" sz="2200" dirty="0"/>
              <a:t>Caution: Reports from other areas </a:t>
            </a:r>
            <a:r>
              <a:rPr lang="en-US" sz="2200" i="1" dirty="0"/>
              <a:t>may not</a:t>
            </a:r>
            <a:r>
              <a:rPr lang="en-US" sz="2200" dirty="0"/>
              <a:t> reflect learner’s current ability in all areas</a:t>
            </a:r>
          </a:p>
          <a:p>
            <a:pPr lvl="1">
              <a:lnSpc>
                <a:spcPct val="90000"/>
              </a:lnSpc>
            </a:pPr>
            <a:endParaRPr lang="en-US" sz="2400" dirty="0"/>
          </a:p>
          <a:p>
            <a:r>
              <a:rPr lang="en-US" sz="2800" dirty="0"/>
              <a:t>Observation</a:t>
            </a:r>
          </a:p>
          <a:p>
            <a:pPr lvl="1"/>
            <a:r>
              <a:rPr lang="en-US" dirty="0"/>
              <a:t>Observe second</a:t>
            </a:r>
          </a:p>
          <a:p>
            <a:pPr lvl="2"/>
            <a:r>
              <a:rPr lang="en-US" dirty="0"/>
              <a:t>Most info will be gained through your first-hand knowledge– through previous observation</a:t>
            </a:r>
            <a:endParaRPr lang="en-US" sz="2600" dirty="0"/>
          </a:p>
          <a:p>
            <a:pPr lvl="2">
              <a:lnSpc>
                <a:spcPct val="90000"/>
              </a:lnSpc>
            </a:pPr>
            <a:r>
              <a:rPr lang="en-US" sz="2200" dirty="0"/>
              <a:t>School, home, stores, mall, vehicles, peers, family</a:t>
            </a:r>
            <a:endParaRPr lang="en-US" sz="1800" dirty="0"/>
          </a:p>
          <a:p>
            <a:pPr lvl="2">
              <a:lnSpc>
                <a:spcPct val="90000"/>
              </a:lnSpc>
            </a:pPr>
            <a:endParaRPr lang="en-US" sz="2000" dirty="0"/>
          </a:p>
        </p:txBody>
      </p:sp>
    </p:spTree>
    <p:extLst>
      <p:ext uri="{BB962C8B-B14F-4D97-AF65-F5344CB8AC3E}">
        <p14:creationId xmlns:p14="http://schemas.microsoft.com/office/powerpoint/2010/main" val="2913521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3442253" y="318052"/>
            <a:ext cx="5638800" cy="914400"/>
          </a:xfrm>
        </p:spPr>
        <p:txBody>
          <a:bodyPr/>
          <a:lstStyle/>
          <a:p>
            <a:r>
              <a:rPr lang="en-US" sz="4000" dirty="0"/>
              <a:t>How </a:t>
            </a:r>
            <a:r>
              <a:rPr lang="en-US" sz="4000"/>
              <a:t>to Administer</a:t>
            </a:r>
            <a:endParaRPr lang="en-US" sz="4000" dirty="0"/>
          </a:p>
        </p:txBody>
      </p:sp>
      <p:sp>
        <p:nvSpPr>
          <p:cNvPr id="538627" name="Rectangle 3"/>
          <p:cNvSpPr>
            <a:spLocks noGrp="1" noChangeArrowheads="1"/>
          </p:cNvSpPr>
          <p:nvPr>
            <p:ph type="body" idx="1"/>
          </p:nvPr>
        </p:nvSpPr>
        <p:spPr>
          <a:xfrm>
            <a:off x="2590800" y="1219200"/>
            <a:ext cx="7696200" cy="5181600"/>
          </a:xfrm>
        </p:spPr>
        <p:txBody>
          <a:bodyPr/>
          <a:lstStyle/>
          <a:p>
            <a:pPr lvl="1">
              <a:buNone/>
            </a:pPr>
            <a:endParaRPr lang="en-US" dirty="0"/>
          </a:p>
          <a:p>
            <a:r>
              <a:rPr lang="en-US" dirty="0"/>
              <a:t>Directly test*</a:t>
            </a:r>
          </a:p>
          <a:p>
            <a:pPr lvl="1"/>
            <a:r>
              <a:rPr lang="en-US" dirty="0"/>
              <a:t>IF SAFE!!!!!!</a:t>
            </a:r>
          </a:p>
          <a:p>
            <a:pPr lvl="1"/>
            <a:r>
              <a:rPr lang="en-US" dirty="0"/>
              <a:t>Better to err on side of too low than too high</a:t>
            </a:r>
          </a:p>
          <a:p>
            <a:pPr lvl="1">
              <a:lnSpc>
                <a:spcPct val="90000"/>
              </a:lnSpc>
            </a:pPr>
            <a:r>
              <a:rPr lang="en-US" sz="2400" dirty="0"/>
              <a:t>This should be very rare and only if safe!</a:t>
            </a:r>
          </a:p>
          <a:p>
            <a:pPr lvl="1"/>
            <a:endParaRPr lang="en-US" dirty="0"/>
          </a:p>
        </p:txBody>
      </p:sp>
    </p:spTree>
    <p:extLst>
      <p:ext uri="{BB962C8B-B14F-4D97-AF65-F5344CB8AC3E}">
        <p14:creationId xmlns:p14="http://schemas.microsoft.com/office/powerpoint/2010/main" val="193011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2286001" y="304801"/>
            <a:ext cx="7340203" cy="5127873"/>
          </a:xfrm>
          <a:prstGeom prst="rect">
            <a:avLst/>
          </a:prstGeom>
          <a:noFill/>
          <a:ln w="12700" cap="flat">
            <a:noFill/>
            <a:miter lim="800000"/>
            <a:headEnd/>
            <a:tailEnd/>
          </a:ln>
        </p:spPr>
      </p:pic>
    </p:spTree>
    <p:extLst>
      <p:ext uri="{BB962C8B-B14F-4D97-AF65-F5344CB8AC3E}">
        <p14:creationId xmlns:p14="http://schemas.microsoft.com/office/powerpoint/2010/main" val="394353091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ABLLS-R</a:t>
            </a:r>
          </a:p>
        </p:txBody>
      </p:sp>
      <p:sp>
        <p:nvSpPr>
          <p:cNvPr id="3" name="Content Placeholder 2"/>
          <p:cNvSpPr>
            <a:spLocks noGrp="1"/>
          </p:cNvSpPr>
          <p:nvPr>
            <p:ph idx="1"/>
          </p:nvPr>
        </p:nvSpPr>
        <p:spPr>
          <a:xfrm>
            <a:off x="1981200" y="1143000"/>
            <a:ext cx="8229600" cy="5410200"/>
          </a:xfrm>
        </p:spPr>
        <p:txBody>
          <a:bodyPr>
            <a:normAutofit/>
          </a:bodyPr>
          <a:lstStyle/>
          <a:p>
            <a:r>
              <a:rPr lang="en-US" dirty="0"/>
              <a:t>Young children with autism/DD</a:t>
            </a:r>
          </a:p>
          <a:p>
            <a:r>
              <a:rPr lang="en-US" dirty="0"/>
              <a:t>Early language skills</a:t>
            </a:r>
          </a:p>
          <a:p>
            <a:pPr lvl="1"/>
            <a:r>
              <a:rPr lang="en-US" dirty="0"/>
              <a:t>Basics requests</a:t>
            </a:r>
          </a:p>
          <a:p>
            <a:pPr lvl="1"/>
            <a:r>
              <a:rPr lang="en-US" dirty="0"/>
              <a:t>Naming common items</a:t>
            </a:r>
          </a:p>
          <a:p>
            <a:pPr lvl="1"/>
            <a:endParaRPr lang="en-US" dirty="0"/>
          </a:p>
          <a:p>
            <a:r>
              <a:rPr lang="en-US" dirty="0"/>
              <a:t>Early developmental sequences</a:t>
            </a:r>
          </a:p>
          <a:p>
            <a:pPr lvl="1"/>
            <a:r>
              <a:rPr lang="en-US" dirty="0"/>
              <a:t>Imitation</a:t>
            </a:r>
          </a:p>
          <a:p>
            <a:pPr lvl="1"/>
            <a:r>
              <a:rPr lang="en-US" dirty="0"/>
              <a:t>Play</a:t>
            </a:r>
          </a:p>
          <a:p>
            <a:pPr lvl="1"/>
            <a:endParaRPr lang="en-US" dirty="0"/>
          </a:p>
          <a:p>
            <a:r>
              <a:rPr lang="en-US" dirty="0"/>
              <a:t>Early learning concepts</a:t>
            </a:r>
          </a:p>
          <a:p>
            <a:pPr lvl="1"/>
            <a:r>
              <a:rPr lang="en-US" dirty="0"/>
              <a:t>Academic concepts</a:t>
            </a:r>
          </a:p>
          <a:p>
            <a:pPr lvl="1"/>
            <a:r>
              <a:rPr lang="en-US" dirty="0"/>
              <a:t>Sorting, etc.</a:t>
            </a:r>
          </a:p>
          <a:p>
            <a:pPr>
              <a:buNone/>
            </a:pPr>
            <a:endParaRPr lang="en-US" dirty="0"/>
          </a:p>
        </p:txBody>
      </p:sp>
    </p:spTree>
    <p:extLst>
      <p:ext uri="{BB962C8B-B14F-4D97-AF65-F5344CB8AC3E}">
        <p14:creationId xmlns:p14="http://schemas.microsoft.com/office/powerpoint/2010/main" val="1760542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46661" y="207149"/>
            <a:ext cx="4716748" cy="6104026"/>
          </a:xfrm>
          <a:prstGeom prst="rect">
            <a:avLst/>
          </a:prstGeom>
        </p:spPr>
      </p:pic>
    </p:spTree>
    <p:extLst>
      <p:ext uri="{BB962C8B-B14F-4D97-AF65-F5344CB8AC3E}">
        <p14:creationId xmlns:p14="http://schemas.microsoft.com/office/powerpoint/2010/main" val="146703443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2362201" y="762001"/>
            <a:ext cx="7341319" cy="5054203"/>
          </a:xfrm>
          <a:prstGeom prst="rect">
            <a:avLst/>
          </a:prstGeom>
          <a:noFill/>
          <a:ln w="12700" cap="flat">
            <a:noFill/>
            <a:miter lim="800000"/>
            <a:headEnd/>
            <a:tailEnd/>
          </a:ln>
        </p:spPr>
      </p:pic>
    </p:spTree>
    <p:extLst>
      <p:ext uri="{BB962C8B-B14F-4D97-AF65-F5344CB8AC3E}">
        <p14:creationId xmlns:p14="http://schemas.microsoft.com/office/powerpoint/2010/main" val="410598810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56026" y="219634"/>
            <a:ext cx="4573643" cy="5918831"/>
          </a:xfrm>
          <a:prstGeom prst="rect">
            <a:avLst/>
          </a:prstGeom>
        </p:spPr>
      </p:pic>
    </p:spTree>
    <p:extLst>
      <p:ext uri="{BB962C8B-B14F-4D97-AF65-F5344CB8AC3E}">
        <p14:creationId xmlns:p14="http://schemas.microsoft.com/office/powerpoint/2010/main" val="143181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srcRect/>
          <a:stretch>
            <a:fillRect/>
          </a:stretch>
        </p:blipFill>
        <p:spPr bwMode="auto">
          <a:xfrm>
            <a:off x="2133601" y="685800"/>
            <a:ext cx="7336855" cy="5036344"/>
          </a:xfrm>
          <a:prstGeom prst="rect">
            <a:avLst/>
          </a:prstGeom>
          <a:noFill/>
          <a:ln w="12700" cap="flat">
            <a:noFill/>
            <a:miter lim="800000"/>
            <a:headEnd/>
            <a:tailEnd/>
          </a:ln>
        </p:spPr>
      </p:pic>
    </p:spTree>
    <p:extLst>
      <p:ext uri="{BB962C8B-B14F-4D97-AF65-F5344CB8AC3E}">
        <p14:creationId xmlns:p14="http://schemas.microsoft.com/office/powerpoint/2010/main" val="350373374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931960" y="220399"/>
            <a:ext cx="4959170" cy="6417749"/>
          </a:xfrm>
          <a:prstGeom prst="rect">
            <a:avLst/>
          </a:prstGeom>
        </p:spPr>
      </p:pic>
    </p:spTree>
    <p:extLst>
      <p:ext uri="{BB962C8B-B14F-4D97-AF65-F5344CB8AC3E}">
        <p14:creationId xmlns:p14="http://schemas.microsoft.com/office/powerpoint/2010/main" val="600484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40000"/>
            <a:lumOff val="60000"/>
            <a:alpha val="12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endParaRPr lang="en-US" dirty="0"/>
          </a:p>
          <a:p>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753875570"/>
              </p:ext>
            </p:extLst>
          </p:nvPr>
        </p:nvGraphicFramePr>
        <p:xfrm>
          <a:off x="2514600" y="457200"/>
          <a:ext cx="7200900" cy="5242560"/>
        </p:xfrm>
        <a:graphic>
          <a:graphicData uri="http://schemas.openxmlformats.org/drawingml/2006/table">
            <a:tbl>
              <a:tblPr firstRow="1" bandRow="1">
                <a:tableStyleId>{5C22544A-7EE6-4342-B048-85BDC9FD1C3A}</a:tableStyleId>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302432">
                <a:tc>
                  <a:txBody>
                    <a:bodyPr/>
                    <a:lstStyle/>
                    <a:p>
                      <a:r>
                        <a:rPr lang="en-US" b="1" dirty="0">
                          <a:ln>
                            <a:solidFill>
                              <a:sysClr val="windowText" lastClr="000000"/>
                            </a:solidFill>
                          </a:ln>
                          <a:solidFill>
                            <a:schemeClr val="bg1"/>
                          </a:solidFill>
                        </a:rPr>
                        <a:t>School Skills Protocol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dirty="0">
                          <a:ln>
                            <a:solidFill>
                              <a:sysClr val="windowText" lastClr="000000"/>
                            </a:solidFill>
                          </a:ln>
                          <a:solidFill>
                            <a:schemeClr val="bg1"/>
                          </a:solidFill>
                        </a:rPr>
                        <a:t>   Items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29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n>
                            <a:solidFill>
                              <a:sysClr val="windowText" lastClr="000000"/>
                            </a:solidFill>
                          </a:ln>
                          <a:solidFill>
                            <a:schemeClr val="bg1"/>
                          </a:solidFill>
                        </a:rPr>
                        <a:t>Classroom Mechanics</a:t>
                      </a:r>
                    </a:p>
                    <a:p>
                      <a:endParaRPr lang="en-US" b="1"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dirty="0">
                          <a:ln>
                            <a:solidFill>
                              <a:sysClr val="windowText" lastClr="000000"/>
                            </a:solidFill>
                          </a:ln>
                          <a:solidFill>
                            <a:schemeClr val="bg1"/>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29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n>
                            <a:solidFill>
                              <a:sysClr val="windowText" lastClr="000000"/>
                            </a:solidFill>
                          </a:ln>
                          <a:solidFill>
                            <a:schemeClr val="bg1"/>
                          </a:solidFill>
                        </a:rPr>
                        <a:t>Meals at School</a:t>
                      </a:r>
                    </a:p>
                    <a:p>
                      <a:endParaRPr lang="en-US" b="1"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dirty="0">
                          <a:ln>
                            <a:solidFill>
                              <a:sysClr val="windowText" lastClr="000000"/>
                            </a:solidFill>
                          </a:ln>
                          <a:solidFill>
                            <a:schemeClr val="bg1"/>
                          </a:solidFill>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29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n>
                            <a:solidFill>
                              <a:sysClr val="windowText" lastClr="000000"/>
                            </a:solidFill>
                          </a:ln>
                          <a:solidFill>
                            <a:schemeClr val="bg1"/>
                          </a:solidFill>
                        </a:rPr>
                        <a:t>Routines and Expectations</a:t>
                      </a:r>
                    </a:p>
                    <a:p>
                      <a:endParaRPr lang="en-US" b="1"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dirty="0">
                          <a:ln>
                            <a:solidFill>
                              <a:sysClr val="windowText" lastClr="000000"/>
                            </a:solidFill>
                          </a:ln>
                          <a:solidFill>
                            <a:schemeClr val="bg1"/>
                          </a:solidFill>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9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n>
                            <a:solidFill>
                              <a:sysClr val="windowText" lastClr="000000"/>
                            </a:solidFill>
                          </a:ln>
                          <a:solidFill>
                            <a:schemeClr val="bg1"/>
                          </a:solidFill>
                        </a:rPr>
                        <a:t>Social Skills</a:t>
                      </a:r>
                    </a:p>
                    <a:p>
                      <a:endParaRPr lang="en-US" b="1"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dirty="0">
                          <a:ln>
                            <a:solidFill>
                              <a:sysClr val="windowText" lastClr="000000"/>
                            </a:solidFill>
                          </a:ln>
                          <a:solidFill>
                            <a:schemeClr val="bg1"/>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7635">
                <a:tc>
                  <a:txBody>
                    <a:bodyPr/>
                    <a:lstStyle/>
                    <a:p>
                      <a:r>
                        <a:rPr lang="en-US" b="1" dirty="0">
                          <a:ln>
                            <a:solidFill>
                              <a:sysClr val="windowText" lastClr="000000"/>
                            </a:solidFill>
                          </a:ln>
                          <a:solidFill>
                            <a:schemeClr val="bg1"/>
                          </a:solidFill>
                        </a:rPr>
                        <a:t>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dirty="0">
                          <a:ln>
                            <a:solidFill>
                              <a:sysClr val="windowText" lastClr="000000"/>
                            </a:solidFill>
                          </a:ln>
                          <a:solidFill>
                            <a:schemeClr val="bg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29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n>
                            <a:solidFill>
                              <a:sysClr val="windowText" lastClr="000000"/>
                            </a:solidFill>
                          </a:ln>
                          <a:solidFill>
                            <a:schemeClr val="bg1"/>
                          </a:solidFill>
                        </a:rPr>
                        <a:t>Common Knowledge</a:t>
                      </a:r>
                    </a:p>
                    <a:p>
                      <a:endParaRPr lang="en-US" b="1"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dirty="0">
                          <a:ln>
                            <a:solidFill>
                              <a:sysClr val="windowText" lastClr="000000"/>
                            </a:solidFill>
                          </a:ln>
                          <a:solidFill>
                            <a:schemeClr val="bg1"/>
                          </a:solidFill>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29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n>
                            <a:solidFill>
                              <a:sysClr val="windowText" lastClr="000000"/>
                            </a:solidFill>
                          </a:ln>
                          <a:solidFill>
                            <a:schemeClr val="bg1"/>
                          </a:solidFill>
                        </a:rPr>
                        <a:t>Core Academics</a:t>
                      </a:r>
                    </a:p>
                    <a:p>
                      <a:endParaRPr lang="en-US" b="1"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dirty="0">
                          <a:ln>
                            <a:solidFill>
                              <a:sysClr val="windowText" lastClr="000000"/>
                            </a:solidFill>
                          </a:ln>
                          <a:solidFill>
                            <a:schemeClr val="bg1"/>
                          </a:solidFill>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29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n>
                            <a:solidFill>
                              <a:sysClr val="windowText" lastClr="000000"/>
                            </a:solidFill>
                          </a:ln>
                          <a:solidFill>
                            <a:schemeClr val="bg1"/>
                          </a:solidFill>
                        </a:rPr>
                        <a:t>Applied Academics</a:t>
                      </a:r>
                    </a:p>
                    <a:p>
                      <a:endParaRPr lang="en-US" b="1"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dirty="0">
                          <a:ln>
                            <a:solidFill>
                              <a:sysClr val="windowText" lastClr="000000"/>
                            </a:solidFill>
                          </a:ln>
                          <a:solidFill>
                            <a:schemeClr val="bg1"/>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3" name="TextBox 2"/>
          <p:cNvSpPr txBox="1"/>
          <p:nvPr/>
        </p:nvSpPr>
        <p:spPr>
          <a:xfrm>
            <a:off x="8915400" y="5776459"/>
            <a:ext cx="838200" cy="461665"/>
          </a:xfrm>
          <a:prstGeom prst="rect">
            <a:avLst/>
          </a:prstGeom>
          <a:solidFill>
            <a:schemeClr val="tx1"/>
          </a:solidFill>
        </p:spPr>
        <p:txBody>
          <a:bodyPr wrap="square" rtlCol="0">
            <a:spAutoFit/>
          </a:bodyPr>
          <a:lstStyle/>
          <a:p>
            <a:r>
              <a:rPr lang="en-US" sz="2400" b="1" dirty="0">
                <a:solidFill>
                  <a:prstClr val="black"/>
                </a:solidFill>
              </a:rPr>
              <a:t>330</a:t>
            </a:r>
            <a:endParaRPr lang="en-US" b="1" dirty="0">
              <a:solidFill>
                <a:prstClr val="black"/>
              </a:solidFill>
            </a:endParaRPr>
          </a:p>
        </p:txBody>
      </p:sp>
    </p:spTree>
    <p:extLst>
      <p:ext uri="{BB962C8B-B14F-4D97-AF65-F5344CB8AC3E}">
        <p14:creationId xmlns:p14="http://schemas.microsoft.com/office/powerpoint/2010/main" val="4269975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5953" y="171080"/>
            <a:ext cx="4710708" cy="6232875"/>
          </a:xfrm>
          <a:prstGeom prst="rect">
            <a:avLst/>
          </a:prstGeom>
        </p:spPr>
      </p:pic>
    </p:spTree>
    <p:extLst>
      <p:ext uri="{BB962C8B-B14F-4D97-AF65-F5344CB8AC3E}">
        <p14:creationId xmlns:p14="http://schemas.microsoft.com/office/powerpoint/2010/main" val="98393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999427184"/>
              </p:ext>
            </p:extLst>
          </p:nvPr>
        </p:nvGraphicFramePr>
        <p:xfrm>
          <a:off x="272143" y="131310"/>
          <a:ext cx="8164285" cy="6304280"/>
        </p:xfrm>
        <a:graphic>
          <a:graphicData uri="http://schemas.openxmlformats.org/drawingml/2006/table">
            <a:tbl>
              <a:tblPr firstRow="1" bandRow="1">
                <a:tableStyleId>{5C22544A-7EE6-4342-B048-85BDC9FD1C3A}</a:tableStyleId>
              </a:tblPr>
              <a:tblGrid>
                <a:gridCol w="3940628">
                  <a:extLst>
                    <a:ext uri="{9D8B030D-6E8A-4147-A177-3AD203B41FA5}">
                      <a16:colId xmlns:a16="http://schemas.microsoft.com/office/drawing/2014/main" val="20000"/>
                    </a:ext>
                  </a:extLst>
                </a:gridCol>
                <a:gridCol w="303504">
                  <a:extLst>
                    <a:ext uri="{9D8B030D-6E8A-4147-A177-3AD203B41FA5}">
                      <a16:colId xmlns:a16="http://schemas.microsoft.com/office/drawing/2014/main" val="20001"/>
                    </a:ext>
                  </a:extLst>
                </a:gridCol>
                <a:gridCol w="3920153">
                  <a:extLst>
                    <a:ext uri="{9D8B030D-6E8A-4147-A177-3AD203B41FA5}">
                      <a16:colId xmlns:a16="http://schemas.microsoft.com/office/drawing/2014/main" val="20002"/>
                    </a:ext>
                  </a:extLst>
                </a:gridCol>
              </a:tblGrid>
              <a:tr h="370840">
                <a:tc>
                  <a:txBody>
                    <a:bodyPr/>
                    <a:lstStyle/>
                    <a:p>
                      <a:r>
                        <a:rPr lang="en-US" dirty="0">
                          <a:solidFill>
                            <a:schemeClr val="tx1"/>
                          </a:solidFill>
                        </a:rPr>
                        <a:t>Independent Living</a:t>
                      </a:r>
                      <a:r>
                        <a:rPr lang="en-US" baseline="0" dirty="0">
                          <a:solidFill>
                            <a:schemeClr val="tx1"/>
                          </a:solidFill>
                        </a:rPr>
                        <a:t> Skills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dirty="0">
                          <a:solidFill>
                            <a:schemeClr val="tx1"/>
                          </a:solidFill>
                        </a:rPr>
                        <a:t>Organizational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dirty="0">
                          <a:solidFill>
                            <a:schemeClr val="tx1"/>
                          </a:solidFill>
                        </a:rPr>
                        <a:t>Self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dirty="0">
                          <a:solidFill>
                            <a:schemeClr val="tx1"/>
                          </a:solidFill>
                        </a:rPr>
                        <a:t>Maintenance and Cleaning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dirty="0">
                          <a:solidFill>
                            <a:schemeClr val="tx1"/>
                          </a:solidFill>
                        </a:rPr>
                        <a:t>Mechanics and Repairs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r>
                        <a:rPr lang="en-US" dirty="0">
                          <a:solidFill>
                            <a:schemeClr val="tx1"/>
                          </a:solidFill>
                        </a:rPr>
                        <a:t>Community Travel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US" dirty="0">
                          <a:solidFill>
                            <a:schemeClr val="tx1"/>
                          </a:solidFill>
                        </a:rPr>
                        <a:t>Transportation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en-US" dirty="0">
                          <a:solidFill>
                            <a:schemeClr val="tx1"/>
                          </a:solidFill>
                        </a:rPr>
                        <a:t>Kitchen Tools and Appliances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en-US" dirty="0">
                          <a:solidFill>
                            <a:schemeClr val="tx1"/>
                          </a:solidFill>
                        </a:rPr>
                        <a:t>Food and Meal Planning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en-US" dirty="0">
                          <a:solidFill>
                            <a:schemeClr val="tx1"/>
                          </a:solidFill>
                        </a:rPr>
                        <a:t>Money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en-US" dirty="0">
                          <a:solidFill>
                            <a:schemeClr val="tx1"/>
                          </a:solidFill>
                        </a:rPr>
                        <a:t>Independent Shopping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en-US" dirty="0">
                          <a:solidFill>
                            <a:schemeClr val="tx1"/>
                          </a:solidFill>
                        </a:rPr>
                        <a:t>Personal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en-US" dirty="0">
                          <a:solidFill>
                            <a:schemeClr val="tx1"/>
                          </a:solidFill>
                        </a:rPr>
                        <a:t>Safety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r>
                        <a:rPr lang="en-US" dirty="0">
                          <a:solidFill>
                            <a:schemeClr val="tx1"/>
                          </a:solidFill>
                        </a:rPr>
                        <a:t>Problem Solving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a:txBody>
                    <a:bodyPr/>
                    <a:lstStyle/>
                    <a:p>
                      <a:r>
                        <a:rPr lang="en-US" dirty="0">
                          <a:solidFill>
                            <a:schemeClr val="tx1"/>
                          </a:solidFill>
                        </a:rPr>
                        <a:t>Social Interactions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70840">
                <a:tc>
                  <a:txBody>
                    <a:bodyPr/>
                    <a:lstStyle/>
                    <a:p>
                      <a:r>
                        <a:rPr lang="en-US" dirty="0">
                          <a:solidFill>
                            <a:schemeClr val="tx1"/>
                          </a:solidFill>
                        </a:rPr>
                        <a:t>Living With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en-US" dirty="0">
                          <a:solidFill>
                            <a:schemeClr val="tx1"/>
                          </a:solidFill>
                        </a:rPr>
                        <a:t>Interpersonal Relationships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
        <p:nvSpPr>
          <p:cNvPr id="7" name="Rectangle 6"/>
          <p:cNvSpPr/>
          <p:nvPr/>
        </p:nvSpPr>
        <p:spPr>
          <a:xfrm>
            <a:off x="6139543" y="6531429"/>
            <a:ext cx="805543" cy="326571"/>
          </a:xfrm>
          <a:prstGeom prst="rect">
            <a:avLst/>
          </a:prstGeom>
          <a:ln w="5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436</a:t>
            </a:r>
          </a:p>
        </p:txBody>
      </p:sp>
    </p:spTree>
    <p:extLst>
      <p:ext uri="{BB962C8B-B14F-4D97-AF65-F5344CB8AC3E}">
        <p14:creationId xmlns:p14="http://schemas.microsoft.com/office/powerpoint/2010/main" val="1570368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89216" y="198237"/>
            <a:ext cx="4727201" cy="6117553"/>
          </a:xfrm>
          <a:prstGeom prst="rect">
            <a:avLst/>
          </a:prstGeom>
        </p:spPr>
      </p:pic>
    </p:spTree>
    <p:extLst>
      <p:ext uri="{BB962C8B-B14F-4D97-AF65-F5344CB8AC3E}">
        <p14:creationId xmlns:p14="http://schemas.microsoft.com/office/powerpoint/2010/main" val="271762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5"/>
          <p:cNvGraphicFramePr>
            <a:graphicFrameLocks/>
          </p:cNvGraphicFramePr>
          <p:nvPr>
            <p:extLst>
              <p:ext uri="{D42A27DB-BD31-4B8C-83A1-F6EECF244321}">
                <p14:modId xmlns:p14="http://schemas.microsoft.com/office/powerpoint/2010/main" val="537923109"/>
              </p:ext>
            </p:extLst>
          </p:nvPr>
        </p:nvGraphicFramePr>
        <p:xfrm>
          <a:off x="1227486" y="1"/>
          <a:ext cx="8164285" cy="6949440"/>
        </p:xfrm>
        <a:graphic>
          <a:graphicData uri="http://schemas.openxmlformats.org/drawingml/2006/table">
            <a:tbl>
              <a:tblPr firstRow="1" bandRow="1">
                <a:tableStyleId>{5C22544A-7EE6-4342-B048-85BDC9FD1C3A}</a:tableStyleId>
              </a:tblPr>
              <a:tblGrid>
                <a:gridCol w="3940628">
                  <a:extLst>
                    <a:ext uri="{9D8B030D-6E8A-4147-A177-3AD203B41FA5}">
                      <a16:colId xmlns:a16="http://schemas.microsoft.com/office/drawing/2014/main" val="20000"/>
                    </a:ext>
                  </a:extLst>
                </a:gridCol>
                <a:gridCol w="303504">
                  <a:extLst>
                    <a:ext uri="{9D8B030D-6E8A-4147-A177-3AD203B41FA5}">
                      <a16:colId xmlns:a16="http://schemas.microsoft.com/office/drawing/2014/main" val="20001"/>
                    </a:ext>
                  </a:extLst>
                </a:gridCol>
                <a:gridCol w="3920153">
                  <a:extLst>
                    <a:ext uri="{9D8B030D-6E8A-4147-A177-3AD203B41FA5}">
                      <a16:colId xmlns:a16="http://schemas.microsoft.com/office/drawing/2014/main" val="20002"/>
                    </a:ext>
                  </a:extLst>
                </a:gridCol>
              </a:tblGrid>
              <a:tr h="348377">
                <a:tc>
                  <a:txBody>
                    <a:bodyPr/>
                    <a:lstStyle/>
                    <a:p>
                      <a:r>
                        <a:rPr lang="en-US" dirty="0"/>
                        <a:t>Vocational </a:t>
                      </a:r>
                      <a:r>
                        <a:rPr lang="en-US" baseline="0" dirty="0"/>
                        <a:t>Skills</a:t>
                      </a:r>
                      <a:endParaRPr lang="en-US" dirty="0"/>
                    </a:p>
                  </a:txBody>
                  <a:tcPr/>
                </a:tc>
                <a:tc>
                  <a:txBody>
                    <a:bodyPr/>
                    <a:lstStyle/>
                    <a:p>
                      <a:endParaRPr lang="en-US"/>
                    </a:p>
                  </a:txBody>
                  <a:tcPr/>
                </a:tc>
                <a:tc>
                  <a:txBody>
                    <a:bodyPr/>
                    <a:lstStyle/>
                    <a:p>
                      <a:pPr algn="ctr"/>
                      <a:r>
                        <a:rPr lang="en-US" dirty="0"/>
                        <a:t>Items</a:t>
                      </a:r>
                    </a:p>
                  </a:txBody>
                  <a:tcPr/>
                </a:tc>
                <a:extLst>
                  <a:ext uri="{0D108BD9-81ED-4DB2-BD59-A6C34878D82A}">
                    <a16:rowId xmlns:a16="http://schemas.microsoft.com/office/drawing/2014/main" val="10000"/>
                  </a:ext>
                </a:extLst>
              </a:tr>
              <a:tr h="348377">
                <a:tc>
                  <a:txBody>
                    <a:bodyPr/>
                    <a:lstStyle/>
                    <a:p>
                      <a:r>
                        <a:rPr lang="en-US" sz="1800" dirty="0"/>
                        <a:t>Job Search</a:t>
                      </a:r>
                    </a:p>
                  </a:txBody>
                  <a:tcPr/>
                </a:tc>
                <a:tc>
                  <a:txBody>
                    <a:bodyPr/>
                    <a:lstStyle/>
                    <a:p>
                      <a:endParaRPr lang="en-US" sz="1800"/>
                    </a:p>
                  </a:txBody>
                  <a:tcPr/>
                </a:tc>
                <a:tc>
                  <a:txBody>
                    <a:bodyPr/>
                    <a:lstStyle/>
                    <a:p>
                      <a:pPr algn="ctr"/>
                      <a:r>
                        <a:rPr lang="en-US" sz="1800" dirty="0"/>
                        <a:t>25</a:t>
                      </a:r>
                    </a:p>
                  </a:txBody>
                  <a:tcPr/>
                </a:tc>
                <a:extLst>
                  <a:ext uri="{0D108BD9-81ED-4DB2-BD59-A6C34878D82A}">
                    <a16:rowId xmlns:a16="http://schemas.microsoft.com/office/drawing/2014/main" val="10001"/>
                  </a:ext>
                </a:extLst>
              </a:tr>
              <a:tr h="348377">
                <a:tc>
                  <a:txBody>
                    <a:bodyPr/>
                    <a:lstStyle/>
                    <a:p>
                      <a:r>
                        <a:rPr lang="en-US" sz="1800" dirty="0"/>
                        <a:t>Interview</a:t>
                      </a:r>
                    </a:p>
                  </a:txBody>
                  <a:tcPr/>
                </a:tc>
                <a:tc>
                  <a:txBody>
                    <a:bodyPr/>
                    <a:lstStyle/>
                    <a:p>
                      <a:endParaRPr lang="en-US" sz="1800" dirty="0"/>
                    </a:p>
                  </a:txBody>
                  <a:tcPr/>
                </a:tc>
                <a:tc>
                  <a:txBody>
                    <a:bodyPr/>
                    <a:lstStyle/>
                    <a:p>
                      <a:pPr algn="ctr"/>
                      <a:r>
                        <a:rPr lang="en-US" sz="1800" dirty="0"/>
                        <a:t>22</a:t>
                      </a:r>
                    </a:p>
                  </a:txBody>
                  <a:tcPr/>
                </a:tc>
                <a:extLst>
                  <a:ext uri="{0D108BD9-81ED-4DB2-BD59-A6C34878D82A}">
                    <a16:rowId xmlns:a16="http://schemas.microsoft.com/office/drawing/2014/main" val="10002"/>
                  </a:ext>
                </a:extLst>
              </a:tr>
              <a:tr h="348377">
                <a:tc>
                  <a:txBody>
                    <a:bodyPr/>
                    <a:lstStyle/>
                    <a:p>
                      <a:r>
                        <a:rPr lang="en-US" sz="1800" dirty="0"/>
                        <a:t>Basic Skills</a:t>
                      </a:r>
                    </a:p>
                  </a:txBody>
                  <a:tcPr/>
                </a:tc>
                <a:tc>
                  <a:txBody>
                    <a:bodyPr/>
                    <a:lstStyle/>
                    <a:p>
                      <a:endParaRPr lang="en-US" sz="1800"/>
                    </a:p>
                  </a:txBody>
                  <a:tcPr/>
                </a:tc>
                <a:tc>
                  <a:txBody>
                    <a:bodyPr/>
                    <a:lstStyle/>
                    <a:p>
                      <a:pPr algn="ctr"/>
                      <a:r>
                        <a:rPr lang="en-US" sz="1800" dirty="0"/>
                        <a:t>44</a:t>
                      </a:r>
                    </a:p>
                  </a:txBody>
                  <a:tcPr/>
                </a:tc>
                <a:extLst>
                  <a:ext uri="{0D108BD9-81ED-4DB2-BD59-A6C34878D82A}">
                    <a16:rowId xmlns:a16="http://schemas.microsoft.com/office/drawing/2014/main" val="10003"/>
                  </a:ext>
                </a:extLst>
              </a:tr>
              <a:tr h="348377">
                <a:tc>
                  <a:txBody>
                    <a:bodyPr/>
                    <a:lstStyle/>
                    <a:p>
                      <a:r>
                        <a:rPr lang="en-US" sz="1800" dirty="0"/>
                        <a:t>Coworker Relations</a:t>
                      </a:r>
                    </a:p>
                  </a:txBody>
                  <a:tcPr/>
                </a:tc>
                <a:tc>
                  <a:txBody>
                    <a:bodyPr/>
                    <a:lstStyle/>
                    <a:p>
                      <a:endParaRPr lang="en-US" sz="1800"/>
                    </a:p>
                  </a:txBody>
                  <a:tcPr/>
                </a:tc>
                <a:tc>
                  <a:txBody>
                    <a:bodyPr/>
                    <a:lstStyle/>
                    <a:p>
                      <a:pPr algn="ctr"/>
                      <a:r>
                        <a:rPr lang="en-US" sz="1800" dirty="0"/>
                        <a:t>15</a:t>
                      </a:r>
                    </a:p>
                  </a:txBody>
                  <a:tcPr/>
                </a:tc>
                <a:extLst>
                  <a:ext uri="{0D108BD9-81ED-4DB2-BD59-A6C34878D82A}">
                    <a16:rowId xmlns:a16="http://schemas.microsoft.com/office/drawing/2014/main" val="10004"/>
                  </a:ext>
                </a:extLst>
              </a:tr>
              <a:tr h="348377">
                <a:tc>
                  <a:txBody>
                    <a:bodyPr/>
                    <a:lstStyle/>
                    <a:p>
                      <a:r>
                        <a:rPr lang="en-US" sz="1800" dirty="0"/>
                        <a:t>Workplace Safety</a:t>
                      </a:r>
                    </a:p>
                  </a:txBody>
                  <a:tcPr/>
                </a:tc>
                <a:tc>
                  <a:txBody>
                    <a:bodyPr/>
                    <a:lstStyle/>
                    <a:p>
                      <a:endParaRPr lang="en-US" sz="1800"/>
                    </a:p>
                  </a:txBody>
                  <a:tcPr/>
                </a:tc>
                <a:tc>
                  <a:txBody>
                    <a:bodyPr/>
                    <a:lstStyle/>
                    <a:p>
                      <a:pPr algn="ctr"/>
                      <a:r>
                        <a:rPr lang="en-US" sz="1800" dirty="0"/>
                        <a:t>35</a:t>
                      </a:r>
                    </a:p>
                  </a:txBody>
                  <a:tcPr/>
                </a:tc>
                <a:extLst>
                  <a:ext uri="{0D108BD9-81ED-4DB2-BD59-A6C34878D82A}">
                    <a16:rowId xmlns:a16="http://schemas.microsoft.com/office/drawing/2014/main" val="10005"/>
                  </a:ext>
                </a:extLst>
              </a:tr>
              <a:tr h="348377">
                <a:tc>
                  <a:txBody>
                    <a:bodyPr/>
                    <a:lstStyle/>
                    <a:p>
                      <a:r>
                        <a:rPr lang="en-US" sz="1800" dirty="0"/>
                        <a:t>Fixed Activity Skills</a:t>
                      </a:r>
                    </a:p>
                  </a:txBody>
                  <a:tcPr/>
                </a:tc>
                <a:tc>
                  <a:txBody>
                    <a:bodyPr/>
                    <a:lstStyle/>
                    <a:p>
                      <a:endParaRPr lang="en-US" sz="1800"/>
                    </a:p>
                  </a:txBody>
                  <a:tcPr/>
                </a:tc>
                <a:tc>
                  <a:txBody>
                    <a:bodyPr/>
                    <a:lstStyle/>
                    <a:p>
                      <a:pPr algn="ctr"/>
                      <a:r>
                        <a:rPr lang="en-US" sz="1800" dirty="0"/>
                        <a:t>9</a:t>
                      </a:r>
                    </a:p>
                  </a:txBody>
                  <a:tcPr/>
                </a:tc>
                <a:extLst>
                  <a:ext uri="{0D108BD9-81ED-4DB2-BD59-A6C34878D82A}">
                    <a16:rowId xmlns:a16="http://schemas.microsoft.com/office/drawing/2014/main" val="10006"/>
                  </a:ext>
                </a:extLst>
              </a:tr>
              <a:tr h="348377">
                <a:tc>
                  <a:txBody>
                    <a:bodyPr/>
                    <a:lstStyle/>
                    <a:p>
                      <a:r>
                        <a:rPr lang="en-US" sz="1800" dirty="0"/>
                        <a:t>Custodial and Cleaning</a:t>
                      </a:r>
                    </a:p>
                  </a:txBody>
                  <a:tcPr/>
                </a:tc>
                <a:tc>
                  <a:txBody>
                    <a:bodyPr/>
                    <a:lstStyle/>
                    <a:p>
                      <a:endParaRPr lang="en-US" sz="1800"/>
                    </a:p>
                  </a:txBody>
                  <a:tcPr/>
                </a:tc>
                <a:tc>
                  <a:txBody>
                    <a:bodyPr/>
                    <a:lstStyle/>
                    <a:p>
                      <a:pPr algn="ctr"/>
                      <a:r>
                        <a:rPr lang="en-US" sz="1800" dirty="0"/>
                        <a:t>47</a:t>
                      </a:r>
                    </a:p>
                  </a:txBody>
                  <a:tcPr/>
                </a:tc>
                <a:extLst>
                  <a:ext uri="{0D108BD9-81ED-4DB2-BD59-A6C34878D82A}">
                    <a16:rowId xmlns:a16="http://schemas.microsoft.com/office/drawing/2014/main" val="10007"/>
                  </a:ext>
                </a:extLst>
              </a:tr>
              <a:tr h="348377">
                <a:tc>
                  <a:txBody>
                    <a:bodyPr/>
                    <a:lstStyle/>
                    <a:p>
                      <a:r>
                        <a:rPr lang="en-US" sz="1800" dirty="0"/>
                        <a:t>Laundry</a:t>
                      </a:r>
                    </a:p>
                  </a:txBody>
                  <a:tcPr/>
                </a:tc>
                <a:tc>
                  <a:txBody>
                    <a:bodyPr/>
                    <a:lstStyle/>
                    <a:p>
                      <a:endParaRPr lang="en-US" sz="1800"/>
                    </a:p>
                  </a:txBody>
                  <a:tcPr/>
                </a:tc>
                <a:tc>
                  <a:txBody>
                    <a:bodyPr/>
                    <a:lstStyle/>
                    <a:p>
                      <a:pPr algn="ctr"/>
                      <a:r>
                        <a:rPr lang="en-US" sz="1800" dirty="0"/>
                        <a:t>14</a:t>
                      </a:r>
                    </a:p>
                  </a:txBody>
                  <a:tcPr/>
                </a:tc>
                <a:extLst>
                  <a:ext uri="{0D108BD9-81ED-4DB2-BD59-A6C34878D82A}">
                    <a16:rowId xmlns:a16="http://schemas.microsoft.com/office/drawing/2014/main" val="10008"/>
                  </a:ext>
                </a:extLst>
              </a:tr>
              <a:tr h="348377">
                <a:tc>
                  <a:txBody>
                    <a:bodyPr/>
                    <a:lstStyle/>
                    <a:p>
                      <a:r>
                        <a:rPr lang="en-US" sz="1800" dirty="0"/>
                        <a:t>Retail</a:t>
                      </a:r>
                    </a:p>
                  </a:txBody>
                  <a:tcPr/>
                </a:tc>
                <a:tc>
                  <a:txBody>
                    <a:bodyPr/>
                    <a:lstStyle/>
                    <a:p>
                      <a:endParaRPr lang="en-US" sz="1800"/>
                    </a:p>
                  </a:txBody>
                  <a:tcPr/>
                </a:tc>
                <a:tc>
                  <a:txBody>
                    <a:bodyPr/>
                    <a:lstStyle/>
                    <a:p>
                      <a:pPr algn="ctr"/>
                      <a:r>
                        <a:rPr lang="en-US" sz="1800" dirty="0"/>
                        <a:t>22</a:t>
                      </a:r>
                    </a:p>
                  </a:txBody>
                  <a:tcPr/>
                </a:tc>
                <a:extLst>
                  <a:ext uri="{0D108BD9-81ED-4DB2-BD59-A6C34878D82A}">
                    <a16:rowId xmlns:a16="http://schemas.microsoft.com/office/drawing/2014/main" val="10009"/>
                  </a:ext>
                </a:extLst>
              </a:tr>
              <a:tr h="348377">
                <a:tc>
                  <a:txBody>
                    <a:bodyPr/>
                    <a:lstStyle/>
                    <a:p>
                      <a:r>
                        <a:rPr lang="en-US" sz="1800" dirty="0"/>
                        <a:t>Support Personnel</a:t>
                      </a:r>
                    </a:p>
                  </a:txBody>
                  <a:tcPr/>
                </a:tc>
                <a:tc>
                  <a:txBody>
                    <a:bodyPr/>
                    <a:lstStyle/>
                    <a:p>
                      <a:endParaRPr lang="en-US" sz="1800"/>
                    </a:p>
                  </a:txBody>
                  <a:tcPr/>
                </a:tc>
                <a:tc>
                  <a:txBody>
                    <a:bodyPr/>
                    <a:lstStyle/>
                    <a:p>
                      <a:pPr algn="ctr"/>
                      <a:r>
                        <a:rPr lang="en-US" sz="1800" dirty="0"/>
                        <a:t>6</a:t>
                      </a:r>
                    </a:p>
                  </a:txBody>
                  <a:tcPr/>
                </a:tc>
                <a:extLst>
                  <a:ext uri="{0D108BD9-81ED-4DB2-BD59-A6C34878D82A}">
                    <a16:rowId xmlns:a16="http://schemas.microsoft.com/office/drawing/2014/main" val="10010"/>
                  </a:ext>
                </a:extLst>
              </a:tr>
              <a:tr h="348377">
                <a:tc>
                  <a:txBody>
                    <a:bodyPr/>
                    <a:lstStyle/>
                    <a:p>
                      <a:r>
                        <a:rPr lang="en-US" sz="1800" dirty="0"/>
                        <a:t>Office Skills</a:t>
                      </a:r>
                    </a:p>
                  </a:txBody>
                  <a:tcPr/>
                </a:tc>
                <a:tc>
                  <a:txBody>
                    <a:bodyPr/>
                    <a:lstStyle/>
                    <a:p>
                      <a:endParaRPr lang="en-US" sz="1800"/>
                    </a:p>
                  </a:txBody>
                  <a:tcPr/>
                </a:tc>
                <a:tc>
                  <a:txBody>
                    <a:bodyPr/>
                    <a:lstStyle/>
                    <a:p>
                      <a:pPr algn="ctr"/>
                      <a:r>
                        <a:rPr lang="en-US" sz="1800" dirty="0"/>
                        <a:t>40</a:t>
                      </a:r>
                    </a:p>
                  </a:txBody>
                  <a:tcPr/>
                </a:tc>
                <a:extLst>
                  <a:ext uri="{0D108BD9-81ED-4DB2-BD59-A6C34878D82A}">
                    <a16:rowId xmlns:a16="http://schemas.microsoft.com/office/drawing/2014/main" val="10011"/>
                  </a:ext>
                </a:extLst>
              </a:tr>
              <a:tr h="348377">
                <a:tc>
                  <a:txBody>
                    <a:bodyPr/>
                    <a:lstStyle/>
                    <a:p>
                      <a:r>
                        <a:rPr lang="en-US" sz="1800" dirty="0"/>
                        <a:t>Computer Skills</a:t>
                      </a:r>
                    </a:p>
                  </a:txBody>
                  <a:tcPr/>
                </a:tc>
                <a:tc>
                  <a:txBody>
                    <a:bodyPr/>
                    <a:lstStyle/>
                    <a:p>
                      <a:endParaRPr lang="en-US" sz="1800"/>
                    </a:p>
                  </a:txBody>
                  <a:tcPr/>
                </a:tc>
                <a:tc>
                  <a:txBody>
                    <a:bodyPr/>
                    <a:lstStyle/>
                    <a:p>
                      <a:pPr algn="ctr"/>
                      <a:r>
                        <a:rPr lang="en-US" sz="1800" dirty="0"/>
                        <a:t>31</a:t>
                      </a:r>
                    </a:p>
                  </a:txBody>
                  <a:tcPr/>
                </a:tc>
                <a:extLst>
                  <a:ext uri="{0D108BD9-81ED-4DB2-BD59-A6C34878D82A}">
                    <a16:rowId xmlns:a16="http://schemas.microsoft.com/office/drawing/2014/main" val="10012"/>
                  </a:ext>
                </a:extLst>
              </a:tr>
              <a:tr h="348377">
                <a:tc>
                  <a:txBody>
                    <a:bodyPr/>
                    <a:lstStyle/>
                    <a:p>
                      <a:r>
                        <a:rPr lang="en-US" sz="1800" dirty="0"/>
                        <a:t>Restaurant Skills</a:t>
                      </a:r>
                    </a:p>
                  </a:txBody>
                  <a:tcPr/>
                </a:tc>
                <a:tc>
                  <a:txBody>
                    <a:bodyPr/>
                    <a:lstStyle/>
                    <a:p>
                      <a:endParaRPr lang="en-US" sz="1800" dirty="0"/>
                    </a:p>
                  </a:txBody>
                  <a:tcPr/>
                </a:tc>
                <a:tc>
                  <a:txBody>
                    <a:bodyPr/>
                    <a:lstStyle/>
                    <a:p>
                      <a:pPr algn="ctr"/>
                      <a:r>
                        <a:rPr lang="en-US" sz="1800" dirty="0"/>
                        <a:t>33</a:t>
                      </a:r>
                    </a:p>
                  </a:txBody>
                  <a:tcPr/>
                </a:tc>
                <a:extLst>
                  <a:ext uri="{0D108BD9-81ED-4DB2-BD59-A6C34878D82A}">
                    <a16:rowId xmlns:a16="http://schemas.microsoft.com/office/drawing/2014/main" val="10013"/>
                  </a:ext>
                </a:extLst>
              </a:tr>
              <a:tr h="348377">
                <a:tc>
                  <a:txBody>
                    <a:bodyPr/>
                    <a:lstStyle/>
                    <a:p>
                      <a:r>
                        <a:rPr lang="en-US" sz="1800" dirty="0"/>
                        <a:t>Restaurant Kitchen</a:t>
                      </a:r>
                    </a:p>
                  </a:txBody>
                  <a:tcPr/>
                </a:tc>
                <a:tc>
                  <a:txBody>
                    <a:bodyPr/>
                    <a:lstStyle/>
                    <a:p>
                      <a:endParaRPr lang="en-US" sz="1800" dirty="0"/>
                    </a:p>
                  </a:txBody>
                  <a:tcPr/>
                </a:tc>
                <a:tc>
                  <a:txBody>
                    <a:bodyPr/>
                    <a:lstStyle/>
                    <a:p>
                      <a:pPr algn="ctr"/>
                      <a:r>
                        <a:rPr lang="en-US" sz="1800" dirty="0"/>
                        <a:t>23</a:t>
                      </a:r>
                    </a:p>
                  </a:txBody>
                  <a:tcPr/>
                </a:tc>
                <a:extLst>
                  <a:ext uri="{0D108BD9-81ED-4DB2-BD59-A6C34878D82A}">
                    <a16:rowId xmlns:a16="http://schemas.microsoft.com/office/drawing/2014/main" val="10014"/>
                  </a:ext>
                </a:extLst>
              </a:tr>
              <a:tr h="348377">
                <a:tc>
                  <a:txBody>
                    <a:bodyPr/>
                    <a:lstStyle/>
                    <a:p>
                      <a:r>
                        <a:rPr lang="en-US" sz="1800" dirty="0"/>
                        <a:t>Warehouse</a:t>
                      </a:r>
                    </a:p>
                  </a:txBody>
                  <a:tcPr/>
                </a:tc>
                <a:tc>
                  <a:txBody>
                    <a:bodyPr/>
                    <a:lstStyle/>
                    <a:p>
                      <a:endParaRPr lang="en-US" sz="1800"/>
                    </a:p>
                  </a:txBody>
                  <a:tcPr/>
                </a:tc>
                <a:tc>
                  <a:txBody>
                    <a:bodyPr/>
                    <a:lstStyle/>
                    <a:p>
                      <a:pPr algn="ctr"/>
                      <a:r>
                        <a:rPr lang="en-US" sz="1800" dirty="0"/>
                        <a:t>13</a:t>
                      </a:r>
                    </a:p>
                  </a:txBody>
                  <a:tcPr/>
                </a:tc>
                <a:extLst>
                  <a:ext uri="{0D108BD9-81ED-4DB2-BD59-A6C34878D82A}">
                    <a16:rowId xmlns:a16="http://schemas.microsoft.com/office/drawing/2014/main" val="10015"/>
                  </a:ext>
                </a:extLst>
              </a:tr>
              <a:tr h="348377">
                <a:tc>
                  <a:txBody>
                    <a:bodyPr/>
                    <a:lstStyle/>
                    <a:p>
                      <a:r>
                        <a:rPr lang="en-US" sz="1800" dirty="0"/>
                        <a:t>Tools</a:t>
                      </a:r>
                    </a:p>
                  </a:txBody>
                  <a:tcPr/>
                </a:tc>
                <a:tc>
                  <a:txBody>
                    <a:bodyPr/>
                    <a:lstStyle/>
                    <a:p>
                      <a:endParaRPr lang="en-US" sz="1800"/>
                    </a:p>
                  </a:txBody>
                  <a:tcPr/>
                </a:tc>
                <a:tc>
                  <a:txBody>
                    <a:bodyPr/>
                    <a:lstStyle/>
                    <a:p>
                      <a:pPr algn="ctr"/>
                      <a:r>
                        <a:rPr lang="en-US" sz="1800" dirty="0"/>
                        <a:t>30</a:t>
                      </a:r>
                    </a:p>
                  </a:txBody>
                  <a:tcPr/>
                </a:tc>
                <a:extLst>
                  <a:ext uri="{0D108BD9-81ED-4DB2-BD59-A6C34878D82A}">
                    <a16:rowId xmlns:a16="http://schemas.microsoft.com/office/drawing/2014/main" val="10016"/>
                  </a:ext>
                </a:extLst>
              </a:tr>
              <a:tr h="348377">
                <a:tc>
                  <a:txBody>
                    <a:bodyPr/>
                    <a:lstStyle/>
                    <a:p>
                      <a:r>
                        <a:rPr lang="en-US" sz="1800" dirty="0"/>
                        <a:t>Trades and Construction</a:t>
                      </a:r>
                    </a:p>
                  </a:txBody>
                  <a:tcPr/>
                </a:tc>
                <a:tc>
                  <a:txBody>
                    <a:bodyPr/>
                    <a:lstStyle/>
                    <a:p>
                      <a:endParaRPr lang="en-US" sz="1800" dirty="0"/>
                    </a:p>
                  </a:txBody>
                  <a:tcPr/>
                </a:tc>
                <a:tc>
                  <a:txBody>
                    <a:bodyPr/>
                    <a:lstStyle/>
                    <a:p>
                      <a:pPr algn="ctr"/>
                      <a:r>
                        <a:rPr lang="en-US" sz="1800" dirty="0"/>
                        <a:t>40</a:t>
                      </a:r>
                    </a:p>
                  </a:txBody>
                  <a:tcPr/>
                </a:tc>
                <a:extLst>
                  <a:ext uri="{0D108BD9-81ED-4DB2-BD59-A6C34878D82A}">
                    <a16:rowId xmlns:a16="http://schemas.microsoft.com/office/drawing/2014/main" val="10017"/>
                  </a:ext>
                </a:extLst>
              </a:tr>
              <a:tr h="348377">
                <a:tc>
                  <a:txBody>
                    <a:bodyPr/>
                    <a:lstStyle/>
                    <a:p>
                      <a:r>
                        <a:rPr lang="en-US" sz="1800" dirty="0"/>
                        <a:t>Landscaping</a:t>
                      </a:r>
                    </a:p>
                  </a:txBody>
                  <a:tcPr/>
                </a:tc>
                <a:tc>
                  <a:txBody>
                    <a:bodyPr/>
                    <a:lstStyle/>
                    <a:p>
                      <a:endParaRPr lang="en-US" sz="1800"/>
                    </a:p>
                  </a:txBody>
                  <a:tcPr/>
                </a:tc>
                <a:tc>
                  <a:txBody>
                    <a:bodyPr/>
                    <a:lstStyle/>
                    <a:p>
                      <a:pPr algn="ctr"/>
                      <a:r>
                        <a:rPr lang="en-US" sz="1800" dirty="0"/>
                        <a:t>15</a:t>
                      </a:r>
                    </a:p>
                  </a:txBody>
                  <a:tcPr/>
                </a:tc>
                <a:extLst>
                  <a:ext uri="{0D108BD9-81ED-4DB2-BD59-A6C34878D82A}">
                    <a16:rowId xmlns:a16="http://schemas.microsoft.com/office/drawing/2014/main" val="10018"/>
                  </a:ext>
                </a:extLst>
              </a:tr>
            </a:tbl>
          </a:graphicData>
        </a:graphic>
      </p:graphicFrame>
      <p:sp>
        <p:nvSpPr>
          <p:cNvPr id="6" name="Rectangle 5"/>
          <p:cNvSpPr/>
          <p:nvPr/>
        </p:nvSpPr>
        <p:spPr>
          <a:xfrm>
            <a:off x="9880979" y="6223379"/>
            <a:ext cx="955343" cy="450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464</a:t>
            </a:r>
          </a:p>
        </p:txBody>
      </p:sp>
    </p:spTree>
    <p:extLst>
      <p:ext uri="{BB962C8B-B14F-4D97-AF65-F5344CB8AC3E}">
        <p14:creationId xmlns:p14="http://schemas.microsoft.com/office/powerpoint/2010/main" val="2144499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ABLLS-R</a:t>
            </a:r>
          </a:p>
        </p:txBody>
      </p:sp>
      <p:sp>
        <p:nvSpPr>
          <p:cNvPr id="3" name="Content Placeholder 2"/>
          <p:cNvSpPr>
            <a:spLocks noGrp="1"/>
          </p:cNvSpPr>
          <p:nvPr>
            <p:ph idx="1"/>
          </p:nvPr>
        </p:nvSpPr>
        <p:spPr>
          <a:xfrm>
            <a:off x="1981200" y="1099930"/>
            <a:ext cx="8229600" cy="5257800"/>
          </a:xfrm>
        </p:spPr>
        <p:txBody>
          <a:bodyPr>
            <a:normAutofit lnSpcReduction="10000"/>
          </a:bodyPr>
          <a:lstStyle/>
          <a:p>
            <a:r>
              <a:rPr lang="en-US" sz="3600" dirty="0"/>
              <a:t>Very Basic Self-Help Skills</a:t>
            </a:r>
          </a:p>
          <a:p>
            <a:r>
              <a:rPr lang="en-US" dirty="0"/>
              <a:t>Dressing</a:t>
            </a:r>
          </a:p>
          <a:p>
            <a:pPr lvl="1"/>
            <a:r>
              <a:rPr lang="en-US" dirty="0"/>
              <a:t>Fasteners, putting on and taking off clothes</a:t>
            </a:r>
          </a:p>
          <a:p>
            <a:pPr lvl="1"/>
            <a:endParaRPr lang="en-US" dirty="0"/>
          </a:p>
          <a:p>
            <a:r>
              <a:rPr lang="en-US" dirty="0"/>
              <a:t>Eating</a:t>
            </a:r>
          </a:p>
          <a:p>
            <a:pPr lvl="1"/>
            <a:r>
              <a:rPr lang="en-US" dirty="0"/>
              <a:t>Utensils, napkins, drinking from cups</a:t>
            </a:r>
          </a:p>
          <a:p>
            <a:pPr lvl="1"/>
            <a:endParaRPr lang="en-US" dirty="0"/>
          </a:p>
          <a:p>
            <a:r>
              <a:rPr lang="en-US" dirty="0"/>
              <a:t>Grooming</a:t>
            </a:r>
          </a:p>
          <a:p>
            <a:pPr lvl="1"/>
            <a:r>
              <a:rPr lang="en-US" dirty="0"/>
              <a:t>Wash/dry hands, brush hair/teeth, blow nose</a:t>
            </a:r>
          </a:p>
          <a:p>
            <a:pPr lvl="1"/>
            <a:endParaRPr lang="en-US" dirty="0"/>
          </a:p>
          <a:p>
            <a:r>
              <a:rPr lang="en-US" dirty="0"/>
              <a:t>Toileting</a:t>
            </a:r>
          </a:p>
          <a:p>
            <a:pPr lvl="1"/>
            <a:r>
              <a:rPr lang="en-US" dirty="0"/>
              <a:t>Stay dry, request, urine, bowel </a:t>
            </a:r>
          </a:p>
        </p:txBody>
      </p:sp>
    </p:spTree>
    <p:extLst>
      <p:ext uri="{BB962C8B-B14F-4D97-AF65-F5344CB8AC3E}">
        <p14:creationId xmlns:p14="http://schemas.microsoft.com/office/powerpoint/2010/main" val="34555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414022-CB02-D6F0-A86F-504957189E2F}"/>
              </a:ext>
            </a:extLst>
          </p:cNvPr>
          <p:cNvSpPr>
            <a:spLocks noGrp="1"/>
          </p:cNvSpPr>
          <p:nvPr>
            <p:ph idx="1"/>
          </p:nvPr>
        </p:nvSpPr>
        <p:spPr>
          <a:xfrm>
            <a:off x="226978" y="684765"/>
            <a:ext cx="11647252" cy="5748461"/>
          </a:xfrm>
        </p:spPr>
        <p:txBody>
          <a:bodyPr/>
          <a:lstStyle/>
          <a:p>
            <a:r>
              <a:rPr lang="en-US" dirty="0"/>
              <a:t>Now you know everything there is about the AFLS!</a:t>
            </a:r>
          </a:p>
          <a:p>
            <a:endParaRPr lang="en-US" dirty="0"/>
          </a:p>
          <a:p>
            <a:r>
              <a:rPr lang="en-US" dirty="0"/>
              <a:t>What’s next?</a:t>
            </a:r>
          </a:p>
          <a:p>
            <a:pPr lvl="1"/>
            <a:r>
              <a:rPr lang="en-US" dirty="0"/>
              <a:t>Teach! Teach! Teach!</a:t>
            </a:r>
          </a:p>
          <a:p>
            <a:endParaRPr lang="en-US" dirty="0"/>
          </a:p>
          <a:p>
            <a:r>
              <a:rPr lang="en-US" dirty="0"/>
              <a:t>You know the data of the field and of autism</a:t>
            </a:r>
          </a:p>
          <a:p>
            <a:endParaRPr lang="en-US" dirty="0"/>
          </a:p>
          <a:p>
            <a:endParaRPr lang="en-US" dirty="0"/>
          </a:p>
          <a:p>
            <a:r>
              <a:rPr lang="en-US" dirty="0"/>
              <a:t>Get out there and continue to make a difference!</a:t>
            </a:r>
          </a:p>
        </p:txBody>
      </p:sp>
      <p:sp>
        <p:nvSpPr>
          <p:cNvPr id="3" name="Title 2">
            <a:extLst>
              <a:ext uri="{FF2B5EF4-FFF2-40B4-BE49-F238E27FC236}">
                <a16:creationId xmlns:a16="http://schemas.microsoft.com/office/drawing/2014/main" id="{05EA6C90-E70C-27A0-CE05-8FBACD195A5C}"/>
              </a:ext>
            </a:extLst>
          </p:cNvPr>
          <p:cNvSpPr>
            <a:spLocks noGrp="1"/>
          </p:cNvSpPr>
          <p:nvPr>
            <p:ph type="title"/>
          </p:nvPr>
        </p:nvSpPr>
        <p:spPr>
          <a:xfrm>
            <a:off x="492868" y="164391"/>
            <a:ext cx="10972800" cy="576070"/>
          </a:xfrm>
        </p:spPr>
        <p:txBody>
          <a:bodyPr>
            <a:normAutofit fontScale="90000"/>
          </a:bodyPr>
          <a:lstStyle/>
          <a:p>
            <a:r>
              <a:rPr lang="en-US" dirty="0"/>
              <a:t>Summary</a:t>
            </a:r>
          </a:p>
        </p:txBody>
      </p:sp>
    </p:spTree>
    <p:extLst>
      <p:ext uri="{BB962C8B-B14F-4D97-AF65-F5344CB8AC3E}">
        <p14:creationId xmlns:p14="http://schemas.microsoft.com/office/powerpoint/2010/main" val="40513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85C66-42DF-444E-AE24-AB884DA3D021}"/>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237B3302-91AE-6D49-A553-E3255B05440E}"/>
              </a:ext>
            </a:extLst>
          </p:cNvPr>
          <p:cNvSpPr>
            <a:spLocks noGrp="1"/>
          </p:cNvSpPr>
          <p:nvPr>
            <p:ph type="subTitle" idx="1"/>
          </p:nvPr>
        </p:nvSpPr>
        <p:spPr>
          <a:xfrm>
            <a:off x="914400" y="4006243"/>
            <a:ext cx="10363200" cy="1199704"/>
          </a:xfrm>
        </p:spPr>
        <p:txBody>
          <a:bodyPr>
            <a:normAutofit/>
          </a:bodyPr>
          <a:lstStyle/>
          <a:p>
            <a:endParaRPr lang="en-US" dirty="0"/>
          </a:p>
          <a:p>
            <a:r>
              <a:rPr lang="en-US" dirty="0">
                <a:hlinkClick r:id="rId2"/>
              </a:rPr>
              <a:t>mmueller@theIBAO.com</a:t>
            </a:r>
            <a:endParaRPr lang="en-US" dirty="0"/>
          </a:p>
          <a:p>
            <a:endParaRPr lang="en-US" dirty="0"/>
          </a:p>
        </p:txBody>
      </p:sp>
    </p:spTree>
    <p:extLst>
      <p:ext uri="{BB962C8B-B14F-4D97-AF65-F5344CB8AC3E}">
        <p14:creationId xmlns:p14="http://schemas.microsoft.com/office/powerpoint/2010/main" val="3704175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9690" y="0"/>
            <a:ext cx="7917730" cy="6653819"/>
          </a:xfrm>
        </p:spPr>
      </p:pic>
      <p:sp>
        <p:nvSpPr>
          <p:cNvPr id="2" name="Rectangle 1">
            <a:extLst>
              <a:ext uri="{FF2B5EF4-FFF2-40B4-BE49-F238E27FC236}">
                <a16:creationId xmlns:a16="http://schemas.microsoft.com/office/drawing/2014/main" id="{1B9E54B3-EE1F-5C4C-9A58-DC9E57A24B1C}"/>
              </a:ext>
            </a:extLst>
          </p:cNvPr>
          <p:cNvSpPr/>
          <p:nvPr/>
        </p:nvSpPr>
        <p:spPr>
          <a:xfrm>
            <a:off x="452486" y="0"/>
            <a:ext cx="2941163" cy="1989056"/>
          </a:xfrm>
          <a:prstGeom prst="rect">
            <a:avLst/>
          </a:prstGeom>
          <a:solidFill>
            <a:schemeClr val="bg1"/>
          </a:solidFill>
          <a:ln w="55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3C05A13-2531-AA4A-89BC-DC89C0F77E5B}"/>
              </a:ext>
            </a:extLst>
          </p:cNvPr>
          <p:cNvSpPr/>
          <p:nvPr/>
        </p:nvSpPr>
        <p:spPr>
          <a:xfrm>
            <a:off x="9065942" y="-1"/>
            <a:ext cx="323386" cy="6133171"/>
          </a:xfrm>
          <a:prstGeom prst="rect">
            <a:avLst/>
          </a:prstGeom>
          <a:solidFill>
            <a:schemeClr val="bg1"/>
          </a:solidFill>
          <a:ln w="55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478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BG01\Users\mmueller\My Documents\STIMULUS\ABLLS norm data.JPG"/>
          <p:cNvPicPr>
            <a:picLocks noChangeAspect="1" noChangeArrowheads="1"/>
          </p:cNvPicPr>
          <p:nvPr/>
        </p:nvPicPr>
        <p:blipFill>
          <a:blip r:embed="rId3"/>
          <a:srcRect/>
          <a:stretch>
            <a:fillRect/>
          </a:stretch>
        </p:blipFill>
        <p:spPr bwMode="auto">
          <a:xfrm>
            <a:off x="2673036" y="363973"/>
            <a:ext cx="9118599" cy="6113027"/>
          </a:xfrm>
          <a:prstGeom prst="rect">
            <a:avLst/>
          </a:prstGeom>
          <a:noFill/>
        </p:spPr>
      </p:pic>
      <p:sp>
        <p:nvSpPr>
          <p:cNvPr id="5" name="Oval 4"/>
          <p:cNvSpPr/>
          <p:nvPr/>
        </p:nvSpPr>
        <p:spPr>
          <a:xfrm>
            <a:off x="11108805" y="838200"/>
            <a:ext cx="659125" cy="334730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15617" y="1029355"/>
            <a:ext cx="2345635" cy="5447645"/>
          </a:xfrm>
          <a:prstGeom prst="rect">
            <a:avLst/>
          </a:prstGeom>
          <a:noFill/>
        </p:spPr>
        <p:txBody>
          <a:bodyPr wrap="square" rtlCol="0">
            <a:spAutoFit/>
          </a:bodyPr>
          <a:lstStyle/>
          <a:p>
            <a:r>
              <a:rPr lang="en-US" sz="1200" dirty="0"/>
              <a:t>Coop &amp; </a:t>
            </a:r>
            <a:r>
              <a:rPr lang="en-US" sz="1200" dirty="0" err="1"/>
              <a:t>Reinf</a:t>
            </a:r>
            <a:r>
              <a:rPr lang="en-US" sz="1200" dirty="0"/>
              <a:t> Effect</a:t>
            </a:r>
          </a:p>
          <a:p>
            <a:r>
              <a:rPr lang="en-US" sz="1200" dirty="0"/>
              <a:t>Visual Performance</a:t>
            </a:r>
          </a:p>
          <a:p>
            <a:r>
              <a:rPr lang="en-US" sz="1200" dirty="0"/>
              <a:t>Receptive Language</a:t>
            </a:r>
          </a:p>
          <a:p>
            <a:r>
              <a:rPr lang="en-US" sz="1200" dirty="0"/>
              <a:t>Motor Imitation</a:t>
            </a:r>
          </a:p>
          <a:p>
            <a:r>
              <a:rPr lang="en-US" sz="1200" dirty="0"/>
              <a:t>Vocal Imitation</a:t>
            </a:r>
          </a:p>
          <a:p>
            <a:r>
              <a:rPr lang="en-US" sz="1200" dirty="0"/>
              <a:t>Requests</a:t>
            </a:r>
          </a:p>
          <a:p>
            <a:r>
              <a:rPr lang="en-US" sz="1200" dirty="0"/>
              <a:t>Labeling</a:t>
            </a:r>
          </a:p>
          <a:p>
            <a:endParaRPr lang="en-US" sz="1200" dirty="0"/>
          </a:p>
          <a:p>
            <a:r>
              <a:rPr lang="en-US" sz="1200" dirty="0" err="1"/>
              <a:t>Intraverbals</a:t>
            </a:r>
            <a:endParaRPr lang="en-US" sz="1200" dirty="0"/>
          </a:p>
          <a:p>
            <a:r>
              <a:rPr lang="en-US" sz="1200" dirty="0"/>
              <a:t>Spontaneous Vocalizations</a:t>
            </a:r>
          </a:p>
          <a:p>
            <a:r>
              <a:rPr lang="en-US" sz="1200" dirty="0"/>
              <a:t>Syntax and Grammar</a:t>
            </a:r>
          </a:p>
          <a:p>
            <a:r>
              <a:rPr lang="en-US" sz="1200" dirty="0"/>
              <a:t>Play and Leisure</a:t>
            </a:r>
          </a:p>
          <a:p>
            <a:r>
              <a:rPr lang="en-US" sz="1200" dirty="0"/>
              <a:t>Social Interaction</a:t>
            </a:r>
          </a:p>
          <a:p>
            <a:r>
              <a:rPr lang="en-US" sz="1200" dirty="0"/>
              <a:t>Group Instruction</a:t>
            </a:r>
          </a:p>
          <a:p>
            <a:r>
              <a:rPr lang="en-US" sz="1200" dirty="0"/>
              <a:t>Classroom Routines</a:t>
            </a:r>
          </a:p>
          <a:p>
            <a:r>
              <a:rPr lang="en-US" sz="1200" dirty="0"/>
              <a:t>Generalized Responding</a:t>
            </a:r>
          </a:p>
          <a:p>
            <a:r>
              <a:rPr lang="en-US" sz="1200" dirty="0"/>
              <a:t>Reading</a:t>
            </a:r>
          </a:p>
          <a:p>
            <a:r>
              <a:rPr lang="en-US" sz="1200" dirty="0"/>
              <a:t>Math</a:t>
            </a:r>
          </a:p>
          <a:p>
            <a:r>
              <a:rPr lang="en-US" sz="1200" dirty="0"/>
              <a:t>Writing</a:t>
            </a:r>
          </a:p>
          <a:p>
            <a:r>
              <a:rPr lang="en-US" sz="1200" dirty="0"/>
              <a:t>Spelling</a:t>
            </a:r>
          </a:p>
          <a:p>
            <a:r>
              <a:rPr lang="en-US" sz="1200" dirty="0"/>
              <a:t>Dressing</a:t>
            </a:r>
          </a:p>
          <a:p>
            <a:r>
              <a:rPr lang="en-US" sz="1200" dirty="0"/>
              <a:t>Eating</a:t>
            </a:r>
          </a:p>
          <a:p>
            <a:endParaRPr lang="en-US" sz="1200" dirty="0"/>
          </a:p>
          <a:p>
            <a:r>
              <a:rPr lang="en-US" sz="1200" dirty="0"/>
              <a:t>Grooming</a:t>
            </a:r>
          </a:p>
          <a:p>
            <a:r>
              <a:rPr lang="en-US" sz="1200" dirty="0"/>
              <a:t>Toileting</a:t>
            </a:r>
          </a:p>
          <a:p>
            <a:r>
              <a:rPr lang="en-US" sz="1200" dirty="0"/>
              <a:t>Fine Motor</a:t>
            </a:r>
          </a:p>
          <a:p>
            <a:r>
              <a:rPr lang="en-US" sz="1200" dirty="0"/>
              <a:t>Gross Motor</a:t>
            </a:r>
          </a:p>
          <a:p>
            <a:endParaRPr lang="en-US" sz="1200" dirty="0"/>
          </a:p>
          <a:p>
            <a:endParaRPr lang="en-US" sz="1200" dirty="0"/>
          </a:p>
        </p:txBody>
      </p:sp>
      <p:sp>
        <p:nvSpPr>
          <p:cNvPr id="6" name="Oval 5">
            <a:extLst>
              <a:ext uri="{FF2B5EF4-FFF2-40B4-BE49-F238E27FC236}">
                <a16:creationId xmlns:a16="http://schemas.microsoft.com/office/drawing/2014/main" id="{46868D13-95DA-B94B-A610-E34E41E749AE}"/>
              </a:ext>
            </a:extLst>
          </p:cNvPr>
          <p:cNvSpPr/>
          <p:nvPr/>
        </p:nvSpPr>
        <p:spPr>
          <a:xfrm>
            <a:off x="9130749" y="838200"/>
            <a:ext cx="659124" cy="334730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F89F87-C9D6-6746-9A83-3D4E5E146331}"/>
              </a:ext>
            </a:extLst>
          </p:cNvPr>
          <p:cNvSpPr/>
          <p:nvPr/>
        </p:nvSpPr>
        <p:spPr>
          <a:xfrm>
            <a:off x="9130749" y="4883085"/>
            <a:ext cx="659123" cy="159391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6180E8-918B-8F42-9DF9-C5DCA8F67ADC}"/>
              </a:ext>
            </a:extLst>
          </p:cNvPr>
          <p:cNvSpPr/>
          <p:nvPr/>
        </p:nvSpPr>
        <p:spPr>
          <a:xfrm>
            <a:off x="11132512" y="4883084"/>
            <a:ext cx="659123" cy="159391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69E76E-E73B-7748-BDD2-562D511CE7ED}"/>
              </a:ext>
            </a:extLst>
          </p:cNvPr>
          <p:cNvSpPr/>
          <p:nvPr/>
        </p:nvSpPr>
        <p:spPr>
          <a:xfrm>
            <a:off x="7275240" y="855227"/>
            <a:ext cx="659124" cy="334730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E7C4D92-1799-6B4D-AA23-059D9238EF5C}"/>
              </a:ext>
            </a:extLst>
          </p:cNvPr>
          <p:cNvSpPr/>
          <p:nvPr/>
        </p:nvSpPr>
        <p:spPr>
          <a:xfrm>
            <a:off x="7275240" y="4900112"/>
            <a:ext cx="659123" cy="159391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748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868362"/>
          </a:xfrm>
        </p:spPr>
        <p:txBody>
          <a:bodyPr/>
          <a:lstStyle/>
          <a:p>
            <a:r>
              <a:rPr lang="en-US" dirty="0"/>
              <a:t>Over Reliance? </a:t>
            </a:r>
          </a:p>
        </p:txBody>
      </p:sp>
      <p:sp>
        <p:nvSpPr>
          <p:cNvPr id="3" name="Content Placeholder 2"/>
          <p:cNvSpPr>
            <a:spLocks noGrp="1"/>
          </p:cNvSpPr>
          <p:nvPr>
            <p:ph idx="1"/>
          </p:nvPr>
        </p:nvSpPr>
        <p:spPr>
          <a:xfrm>
            <a:off x="991673" y="1313645"/>
            <a:ext cx="10225826" cy="5042079"/>
          </a:xfrm>
        </p:spPr>
        <p:txBody>
          <a:bodyPr>
            <a:normAutofit/>
          </a:bodyPr>
          <a:lstStyle/>
          <a:p>
            <a:r>
              <a:rPr lang="en-US" dirty="0"/>
              <a:t>22 year old male (Moderate ID, very limited verbal)</a:t>
            </a:r>
          </a:p>
          <a:p>
            <a:pPr lvl="1"/>
            <a:r>
              <a:rPr lang="en-US" dirty="0"/>
              <a:t>About to graduate from high school</a:t>
            </a:r>
          </a:p>
          <a:p>
            <a:pPr lvl="1"/>
            <a:r>
              <a:rPr lang="en-US" dirty="0"/>
              <a:t>Letter sounds, shape sorter, sorting colors, IDMTS</a:t>
            </a:r>
          </a:p>
          <a:p>
            <a:pPr lvl="1"/>
            <a:endParaRPr lang="en-US" dirty="0"/>
          </a:p>
          <a:p>
            <a:r>
              <a:rPr lang="en-US" dirty="0"/>
              <a:t>19 year old female (Moderate ID, some device requests)</a:t>
            </a:r>
          </a:p>
          <a:p>
            <a:pPr lvl="1"/>
            <a:r>
              <a:rPr lang="en-US" dirty="0"/>
              <a:t>In a private “ABA School”</a:t>
            </a:r>
          </a:p>
          <a:p>
            <a:pPr lvl="1"/>
            <a:r>
              <a:rPr lang="en-US" dirty="0"/>
              <a:t>Touch baby, roll car, stack blocks, color circle</a:t>
            </a:r>
          </a:p>
          <a:p>
            <a:pPr lvl="1"/>
            <a:endParaRPr lang="en-US" dirty="0"/>
          </a:p>
          <a:p>
            <a:r>
              <a:rPr lang="en-US" dirty="0"/>
              <a:t>17 year old (Mod ID, CP, very limited verbal)</a:t>
            </a:r>
          </a:p>
          <a:p>
            <a:pPr lvl="1"/>
            <a:r>
              <a:rPr lang="en-US" dirty="0"/>
              <a:t>Entering high school</a:t>
            </a:r>
          </a:p>
          <a:p>
            <a:pPr lvl="1"/>
            <a:r>
              <a:rPr lang="en-US" dirty="0"/>
              <a:t>Coloring shapes, letter names, item to picture MTS</a:t>
            </a:r>
          </a:p>
          <a:p>
            <a:pPr lvl="1"/>
            <a:endParaRPr lang="en-US" dirty="0"/>
          </a:p>
        </p:txBody>
      </p:sp>
    </p:spTree>
    <p:extLst>
      <p:ext uri="{BB962C8B-B14F-4D97-AF65-F5344CB8AC3E}">
        <p14:creationId xmlns:p14="http://schemas.microsoft.com/office/powerpoint/2010/main" val="69457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B7B12E-013A-0E4B-849A-8A5448F2F4A6}"/>
              </a:ext>
            </a:extLst>
          </p:cNvPr>
          <p:cNvSpPr>
            <a:spLocks noGrp="1"/>
          </p:cNvSpPr>
          <p:nvPr>
            <p:ph type="title"/>
          </p:nvPr>
        </p:nvSpPr>
        <p:spPr>
          <a:xfrm>
            <a:off x="345650" y="193249"/>
            <a:ext cx="10972800" cy="677469"/>
          </a:xfrm>
        </p:spPr>
        <p:txBody>
          <a:bodyPr>
            <a:normAutofit fontScale="90000"/>
          </a:bodyPr>
          <a:lstStyle/>
          <a:p>
            <a:r>
              <a:rPr lang="en-US" dirty="0"/>
              <a:t>Reality of Language Development </a:t>
            </a:r>
          </a:p>
        </p:txBody>
      </p:sp>
      <p:sp>
        <p:nvSpPr>
          <p:cNvPr id="2" name="Content Placeholder 1">
            <a:extLst>
              <a:ext uri="{FF2B5EF4-FFF2-40B4-BE49-F238E27FC236}">
                <a16:creationId xmlns:a16="http://schemas.microsoft.com/office/drawing/2014/main" id="{BF2876E1-D9C9-194B-AC21-16D7EDA256E7}"/>
              </a:ext>
            </a:extLst>
          </p:cNvPr>
          <p:cNvSpPr>
            <a:spLocks noGrp="1"/>
          </p:cNvSpPr>
          <p:nvPr>
            <p:ph idx="1"/>
          </p:nvPr>
        </p:nvSpPr>
        <p:spPr>
          <a:xfrm>
            <a:off x="421064" y="870718"/>
            <a:ext cx="10972800" cy="5183422"/>
          </a:xfrm>
        </p:spPr>
        <p:txBody>
          <a:bodyPr>
            <a:normAutofit/>
          </a:bodyPr>
          <a:lstStyle/>
          <a:p>
            <a:r>
              <a:rPr lang="en-US" dirty="0"/>
              <a:t>Language at the end of preschool (4 years old) is strongest predictor of spoken language later in life </a:t>
            </a:r>
          </a:p>
          <a:p>
            <a:pPr lvl="1"/>
            <a:r>
              <a:rPr lang="en-US" dirty="0"/>
              <a:t>Paul, </a:t>
            </a:r>
            <a:r>
              <a:rPr lang="en-US" dirty="0" err="1"/>
              <a:t>Chawarska</a:t>
            </a:r>
            <a:r>
              <a:rPr lang="en-US" dirty="0"/>
              <a:t>, Cicchetti, and </a:t>
            </a:r>
            <a:r>
              <a:rPr lang="en-US" dirty="0" err="1"/>
              <a:t>Volkmar</a:t>
            </a:r>
            <a:r>
              <a:rPr lang="en-US" dirty="0"/>
              <a:t> (2008)</a:t>
            </a:r>
          </a:p>
          <a:p>
            <a:pPr lvl="1"/>
            <a:endParaRPr lang="en-US" dirty="0"/>
          </a:p>
          <a:p>
            <a:r>
              <a:rPr lang="en-US" dirty="0"/>
              <a:t>Pickett et al. 2009</a:t>
            </a:r>
          </a:p>
          <a:p>
            <a:pPr lvl="1"/>
            <a:r>
              <a:rPr lang="en-US" dirty="0"/>
              <a:t>Reviewed ALL the existing data through 2008</a:t>
            </a:r>
          </a:p>
          <a:p>
            <a:pPr lvl="1"/>
            <a:r>
              <a:rPr lang="en-US" dirty="0"/>
              <a:t>Only 167 cases were found in which language was acquired by nonverbal children after the age of 5 if it had not been developed prior to 5</a:t>
            </a:r>
          </a:p>
          <a:p>
            <a:pPr lvl="1"/>
            <a:r>
              <a:rPr lang="en-US" dirty="0"/>
              <a:t>None were found above 13 and most (6-12) were close to 6</a:t>
            </a:r>
          </a:p>
          <a:p>
            <a:pPr lvl="1"/>
            <a:r>
              <a:rPr lang="en-US" dirty="0"/>
              <a:t>As of 2015, 3.5 million Americans have some ASD</a:t>
            </a:r>
          </a:p>
          <a:p>
            <a:pPr lvl="1"/>
            <a:endParaRPr lang="en-US" dirty="0"/>
          </a:p>
          <a:p>
            <a:r>
              <a:rPr lang="en-US" dirty="0"/>
              <a:t>Some communication is always possible, for learner’s at ALL ages</a:t>
            </a:r>
          </a:p>
          <a:p>
            <a:pPr lvl="1"/>
            <a:endParaRPr lang="en-US" dirty="0"/>
          </a:p>
          <a:p>
            <a:pPr marL="393192" lvl="1" indent="0">
              <a:buNone/>
            </a:pPr>
            <a:endParaRPr lang="en-US" dirty="0"/>
          </a:p>
          <a:p>
            <a:endParaRPr lang="en-US" dirty="0"/>
          </a:p>
        </p:txBody>
      </p:sp>
    </p:spTree>
    <p:extLst>
      <p:ext uri="{BB962C8B-B14F-4D97-AF65-F5344CB8AC3E}">
        <p14:creationId xmlns:p14="http://schemas.microsoft.com/office/powerpoint/2010/main" val="22263046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6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56895</TotalTime>
  <Words>2551</Words>
  <Application>Microsoft Macintosh PowerPoint</Application>
  <PresentationFormat>Widescreen</PresentationFormat>
  <Paragraphs>489</Paragraphs>
  <Slides>51</Slides>
  <Notes>18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51</vt:i4>
      </vt:variant>
    </vt:vector>
  </HeadingPairs>
  <TitlesOfParts>
    <vt:vector size="64" baseType="lpstr">
      <vt:lpstr>Arial</vt:lpstr>
      <vt:lpstr>Calibri</vt:lpstr>
      <vt:lpstr>Calibri Light</vt:lpstr>
      <vt:lpstr>Lucida Sans Unicode</vt:lpstr>
      <vt:lpstr>Times</vt:lpstr>
      <vt:lpstr>Verdana</vt:lpstr>
      <vt:lpstr>Wingdings 2</vt:lpstr>
      <vt:lpstr>Wingdings 3</vt:lpstr>
      <vt:lpstr>Concourse</vt:lpstr>
      <vt:lpstr>1_Concourse</vt:lpstr>
      <vt:lpstr>2_Concourse</vt:lpstr>
      <vt:lpstr>6_Concourse</vt:lpstr>
      <vt:lpstr>Office 2013 - 2022 Theme</vt:lpstr>
      <vt:lpstr>PowerPoint Presentation</vt:lpstr>
      <vt:lpstr>Creating Skill Programs in Schools</vt:lpstr>
      <vt:lpstr>Early Developmental/Language Assessments</vt:lpstr>
      <vt:lpstr>ABLLS-R</vt:lpstr>
      <vt:lpstr>ABLLS-R</vt:lpstr>
      <vt:lpstr>PowerPoint Presentation</vt:lpstr>
      <vt:lpstr>PowerPoint Presentation</vt:lpstr>
      <vt:lpstr>Over Reliance? </vt:lpstr>
      <vt:lpstr>Reality of Language Development </vt:lpstr>
      <vt:lpstr>Communication</vt:lpstr>
      <vt:lpstr>General Outcomes for Learners with ASD</vt:lpstr>
      <vt:lpstr>PowerPoint Presentation</vt:lpstr>
      <vt:lpstr>“DLS Deficit” in ASD</vt:lpstr>
      <vt:lpstr>DLS Deficit in ASD</vt:lpstr>
      <vt:lpstr>Daily Living Skill Outcomes</vt:lpstr>
      <vt:lpstr>Hus Bal et al. 2015</vt:lpstr>
      <vt:lpstr>PowerPoint Presentation</vt:lpstr>
      <vt:lpstr>Hus Bal et al. 2015</vt:lpstr>
      <vt:lpstr>Duncan, Little, &amp; Stark (2021)</vt:lpstr>
      <vt:lpstr>Duncan, Little, &amp; Stark (2021)</vt:lpstr>
      <vt:lpstr>Duncan, Little, &amp; Stark (2021)</vt:lpstr>
      <vt:lpstr>So… What Does all This Mean?</vt:lpstr>
      <vt:lpstr>So… What Does all This Mean?</vt:lpstr>
      <vt:lpstr>Functional Skills</vt:lpstr>
      <vt:lpstr>Self-imposed Barriers to Independence </vt:lpstr>
      <vt:lpstr>Benefits?</vt:lpstr>
      <vt:lpstr>When?</vt:lpstr>
      <vt:lpstr>So, ages?</vt:lpstr>
      <vt:lpstr>Where to Start Assessing?</vt:lpstr>
      <vt:lpstr>AFLS Development </vt:lpstr>
      <vt:lpstr>PowerPoint Presentation</vt:lpstr>
      <vt:lpstr>AFLS - History</vt:lpstr>
      <vt:lpstr>AFLS…</vt:lpstr>
      <vt:lpstr>Uniqueness</vt:lpstr>
      <vt:lpstr>Protocol Combinations</vt:lpstr>
      <vt:lpstr>AFLS… Three Different Aspects</vt:lpstr>
      <vt:lpstr>How to Administer</vt:lpstr>
      <vt:lpstr>How to Administer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Mueller</dc:creator>
  <cp:lastModifiedBy>mmueller theibao.com</cp:lastModifiedBy>
  <cp:revision>205</cp:revision>
  <cp:lastPrinted>2019-09-02T23:55:27Z</cp:lastPrinted>
  <dcterms:created xsi:type="dcterms:W3CDTF">2014-07-19T01:14:25Z</dcterms:created>
  <dcterms:modified xsi:type="dcterms:W3CDTF">2024-04-12T20:07:33Z</dcterms:modified>
</cp:coreProperties>
</file>